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58" r:id="rId4"/>
    <p:sldId id="267" r:id="rId5"/>
    <p:sldId id="265" r:id="rId6"/>
    <p:sldId id="271" r:id="rId7"/>
    <p:sldId id="272" r:id="rId8"/>
    <p:sldId id="262" r:id="rId9"/>
    <p:sldId id="273" r:id="rId10"/>
    <p:sldId id="274" r:id="rId11"/>
    <p:sldId id="275"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A172"/>
    <a:srgbClr val="7B52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28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5997B5-AAA8-45B6-8C24-817887E0BAF4}" type="datetimeFigureOut">
              <a:rPr lang="en-US" smtClean="0"/>
              <a:t>3/21/2015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6AA4B-B67D-45BC-97E8-F000EECCA866}" type="slidenum">
              <a:rPr lang="en-US" smtClean="0"/>
              <a:t>‹#›</a:t>
            </a:fld>
            <a:endParaRPr lang="en-US"/>
          </a:p>
        </p:txBody>
      </p:sp>
    </p:spTree>
    <p:extLst>
      <p:ext uri="{BB962C8B-B14F-4D97-AF65-F5344CB8AC3E}">
        <p14:creationId xmlns:p14="http://schemas.microsoft.com/office/powerpoint/2010/main" val="2004740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365EAB-0546-47C6-99B2-39246A3482F3}"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65EAB-0546-47C6-99B2-39246A3482F3}"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65EAB-0546-47C6-99B2-39246A3482F3}"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65EAB-0546-47C6-99B2-39246A3482F3}"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365EAB-0546-47C6-99B2-39246A3482F3}"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365EAB-0546-47C6-99B2-39246A3482F3}" type="datetimeFigureOut">
              <a:rPr lang="en-US" smtClean="0"/>
              <a:pPr/>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365EAB-0546-47C6-99B2-39246A3482F3}" type="datetimeFigureOut">
              <a:rPr lang="en-US" smtClean="0"/>
              <a:pPr/>
              <a:t>3/21/2015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365EAB-0546-47C6-99B2-39246A3482F3}" type="datetimeFigureOut">
              <a:rPr lang="en-US" smtClean="0"/>
              <a:pPr/>
              <a:t>3/21/2015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65EAB-0546-47C6-99B2-39246A3482F3}" type="datetimeFigureOut">
              <a:rPr lang="en-US" smtClean="0"/>
              <a:pPr/>
              <a:t>3/21/2015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65EAB-0546-47C6-99B2-39246A3482F3}" type="datetimeFigureOut">
              <a:rPr lang="en-US" smtClean="0"/>
              <a:pPr/>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65EAB-0546-47C6-99B2-39246A3482F3}" type="datetimeFigureOut">
              <a:rPr lang="en-US" smtClean="0"/>
              <a:pPr/>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A7AD-2C22-4035-A7B0-4E56CAD83A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65EAB-0546-47C6-99B2-39246A3482F3}" type="datetimeFigureOut">
              <a:rPr lang="en-US" smtClean="0"/>
              <a:pPr/>
              <a:t>3/21/2015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3A7AD-2C22-4035-A7B0-4E56CAD83A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3276600" y="1143000"/>
            <a:ext cx="5486400" cy="3505200"/>
          </a:xfrm>
        </p:spPr>
        <p:txBody>
          <a:bodyPr>
            <a:normAutofit lnSpcReduction="10000"/>
          </a:bodyPr>
          <a:lstStyle/>
          <a:p>
            <a:r>
              <a:rPr lang="en-US" dirty="0" smtClean="0"/>
              <a:t>Wall plate should measure the insertion point height plus 30” to accommodate a 30” cleat.  The 30” cleat receives 20 X 16d nails. Cut the wall plate and lay it down face up and nail the 30” cleat onto the top 30” mark of the wall plate.</a:t>
            </a:r>
          </a:p>
          <a:p>
            <a:endParaRPr lang="en-US" dirty="0"/>
          </a:p>
          <a:p>
            <a:r>
              <a:rPr lang="en-US" b="1" dirty="0" smtClean="0">
                <a:solidFill>
                  <a:srgbClr val="FF0000"/>
                </a:solidFill>
              </a:rPr>
              <a:t>Ex.  A 8’ insertion point would receive a wall plate = 10’6”</a:t>
            </a:r>
          </a:p>
          <a:p>
            <a:endParaRPr lang="en-US" b="1" dirty="0">
              <a:solidFill>
                <a:srgbClr val="FF0000"/>
              </a:solidFill>
            </a:endParaRPr>
          </a:p>
          <a:p>
            <a:r>
              <a:rPr lang="en-US" b="1" dirty="0" smtClean="0">
                <a:solidFill>
                  <a:srgbClr val="0070C0"/>
                </a:solidFill>
              </a:rPr>
              <a:t>Application:  Split Sole </a:t>
            </a:r>
            <a:r>
              <a:rPr lang="en-US" b="1" dirty="0" err="1" smtClean="0">
                <a:solidFill>
                  <a:srgbClr val="0070C0"/>
                </a:solidFill>
              </a:rPr>
              <a:t>rakers</a:t>
            </a:r>
            <a:r>
              <a:rPr lang="en-US" b="1" dirty="0" smtClean="0">
                <a:solidFill>
                  <a:srgbClr val="0070C0"/>
                </a:solidFill>
              </a:rPr>
              <a:t> are designed to support wall systems which present a maximum of 10% rack.  When built in pairs and fully braced these shores achieve class III status.  Split Sole </a:t>
            </a:r>
            <a:r>
              <a:rPr lang="en-US" b="1" dirty="0" err="1" smtClean="0">
                <a:solidFill>
                  <a:srgbClr val="0070C0"/>
                </a:solidFill>
              </a:rPr>
              <a:t>rakers</a:t>
            </a:r>
            <a:r>
              <a:rPr lang="en-US" b="1" dirty="0" smtClean="0">
                <a:solidFill>
                  <a:srgbClr val="0070C0"/>
                </a:solidFill>
              </a:rPr>
              <a:t> are the preferred </a:t>
            </a:r>
            <a:r>
              <a:rPr lang="en-US" b="1" dirty="0" err="1" smtClean="0">
                <a:solidFill>
                  <a:srgbClr val="0070C0"/>
                </a:solidFill>
              </a:rPr>
              <a:t>raker</a:t>
            </a:r>
            <a:r>
              <a:rPr lang="en-US" b="1" dirty="0" smtClean="0">
                <a:solidFill>
                  <a:srgbClr val="0070C0"/>
                </a:solidFill>
              </a:rPr>
              <a:t> when there is debris at the base of the compromised wall or significantly uneven terrain features near the wall.</a:t>
            </a:r>
          </a:p>
          <a:p>
            <a:endParaRPr lang="en-US" dirty="0" smtClean="0"/>
          </a:p>
          <a:p>
            <a:r>
              <a:rPr lang="en-US" dirty="0" smtClean="0"/>
              <a:t>Design Load for single </a:t>
            </a:r>
            <a:r>
              <a:rPr lang="en-US" dirty="0" err="1" smtClean="0"/>
              <a:t>raker</a:t>
            </a:r>
            <a:r>
              <a:rPr lang="en-US" dirty="0" smtClean="0"/>
              <a:t> shore:</a:t>
            </a:r>
          </a:p>
          <a:p>
            <a:r>
              <a:rPr lang="en-US" dirty="0" smtClean="0"/>
              <a:t>	4X4 = 2,500 lb.</a:t>
            </a:r>
          </a:p>
          <a:p>
            <a:r>
              <a:rPr lang="en-US" dirty="0" smtClean="0"/>
              <a:t>	6X6 = 3,600 lb.</a:t>
            </a:r>
          </a:p>
          <a:p>
            <a:endParaRPr lang="en-US" dirty="0"/>
          </a:p>
          <a:p>
            <a:endParaRPr lang="en-US" dirty="0"/>
          </a:p>
        </p:txBody>
      </p:sp>
      <p:sp>
        <p:nvSpPr>
          <p:cNvPr id="7" name="Rectangle 6"/>
          <p:cNvSpPr/>
          <p:nvPr/>
        </p:nvSpPr>
        <p:spPr>
          <a:xfrm rot="5400000">
            <a:off x="-906780" y="3284220"/>
            <a:ext cx="601980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1074420" y="1226820"/>
            <a:ext cx="2057400" cy="365760"/>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1600200" y="2427767"/>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600200" y="381000"/>
            <a:ext cx="0" cy="160020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600200" y="381000"/>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990600" y="990600"/>
            <a:ext cx="533400" cy="369332"/>
          </a:xfrm>
          <a:prstGeom prst="rect">
            <a:avLst/>
          </a:prstGeom>
          <a:noFill/>
        </p:spPr>
        <p:txBody>
          <a:bodyPr wrap="square" rtlCol="0">
            <a:spAutoFit/>
          </a:bodyPr>
          <a:lstStyle/>
          <a:p>
            <a:r>
              <a:rPr lang="en-US" dirty="0" smtClean="0"/>
              <a:t>30”</a:t>
            </a:r>
            <a:endParaRPr lang="en-US" dirty="0"/>
          </a:p>
        </p:txBody>
      </p:sp>
      <p:sp>
        <p:nvSpPr>
          <p:cNvPr id="27" name="Title 3"/>
          <p:cNvSpPr>
            <a:spLocks noGrp="1"/>
          </p:cNvSpPr>
          <p:nvPr>
            <p:ph type="title"/>
          </p:nvPr>
        </p:nvSpPr>
        <p:spPr>
          <a:xfrm>
            <a:off x="3276600" y="313398"/>
            <a:ext cx="5867400"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28" name="Picture 27"/>
          <p:cNvPicPr>
            <a:picLocks noChangeAspect="1"/>
          </p:cNvPicPr>
          <p:nvPr/>
        </p:nvPicPr>
        <p:blipFill>
          <a:blip r:embed="rId3"/>
          <a:stretch>
            <a:fillRect/>
          </a:stretch>
        </p:blipFill>
        <p:spPr>
          <a:xfrm>
            <a:off x="7961273" y="21722"/>
            <a:ext cx="1182727" cy="1188823"/>
          </a:xfrm>
          <a:prstGeom prst="rect">
            <a:avLst/>
          </a:prstGeom>
        </p:spPr>
      </p:pic>
      <p:pic>
        <p:nvPicPr>
          <p:cNvPr id="29" name="Picture 28"/>
          <p:cNvPicPr>
            <a:picLocks noChangeAspect="1"/>
          </p:cNvPicPr>
          <p:nvPr/>
        </p:nvPicPr>
        <p:blipFill>
          <a:blip r:embed="rId4"/>
          <a:stretch>
            <a:fillRect/>
          </a:stretch>
        </p:blipFill>
        <p:spPr>
          <a:xfrm>
            <a:off x="7337920" y="6343561"/>
            <a:ext cx="1615580" cy="457240"/>
          </a:xfrm>
          <a:prstGeom prst="rect">
            <a:avLst/>
          </a:prstGeom>
        </p:spPr>
      </p:pic>
      <p:grpSp>
        <p:nvGrpSpPr>
          <p:cNvPr id="4" name="Group 3"/>
          <p:cNvGrpSpPr/>
          <p:nvPr/>
        </p:nvGrpSpPr>
        <p:grpSpPr>
          <a:xfrm>
            <a:off x="2011680" y="457201"/>
            <a:ext cx="198121" cy="1828800"/>
            <a:chOff x="2011680" y="457200"/>
            <a:chExt cx="236220" cy="2229647"/>
          </a:xfrm>
        </p:grpSpPr>
        <p:sp>
          <p:nvSpPr>
            <p:cNvPr id="9" name="Oval 8"/>
            <p:cNvSpPr>
              <a:spLocks noChangeAspect="1"/>
            </p:cNvSpPr>
            <p:nvPr/>
          </p:nvSpPr>
          <p:spPr>
            <a:xfrm>
              <a:off x="2011680" y="4572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2194560" y="4572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2011680" y="8229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2194560" y="8229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2103120" y="100584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a:spLocks noChangeAspect="1"/>
            </p:cNvSpPr>
            <p:nvPr/>
          </p:nvSpPr>
          <p:spPr>
            <a:xfrm>
              <a:off x="2194560" y="11887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a:spLocks noChangeAspect="1"/>
            </p:cNvSpPr>
            <p:nvPr/>
          </p:nvSpPr>
          <p:spPr>
            <a:xfrm>
              <a:off x="2011680" y="1554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2194560" y="1554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2011680" y="11887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2103120" y="6400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2011680" y="192024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a:spLocks noChangeAspect="1"/>
            </p:cNvSpPr>
            <p:nvPr/>
          </p:nvSpPr>
          <p:spPr>
            <a:xfrm>
              <a:off x="2194560" y="192024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a:spLocks noChangeAspect="1"/>
            </p:cNvSpPr>
            <p:nvPr/>
          </p:nvSpPr>
          <p:spPr>
            <a:xfrm>
              <a:off x="2103120" y="1737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2103120" y="13716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2019300" y="2092487"/>
              <a:ext cx="228600" cy="594360"/>
              <a:chOff x="2164080" y="1524000"/>
              <a:chExt cx="228600" cy="594360"/>
            </a:xfrm>
          </p:grpSpPr>
          <p:sp>
            <p:nvSpPr>
              <p:cNvPr id="32" name="Oval 31"/>
              <p:cNvSpPr>
                <a:spLocks noChangeAspect="1"/>
              </p:cNvSpPr>
              <p:nvPr/>
            </p:nvSpPr>
            <p:spPr>
              <a:xfrm>
                <a:off x="2164080" y="17068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2346960" y="17068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2164080" y="207264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2346960" y="207264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2255520" y="18897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2255520" y="15240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rot="19392969">
            <a:off x="2782798" y="5740816"/>
            <a:ext cx="914400" cy="137160"/>
          </a:xfrm>
          <a:prstGeom prst="rtTriangle">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ight Triangle 56"/>
          <p:cNvSpPr/>
          <p:nvPr/>
        </p:nvSpPr>
        <p:spPr>
          <a:xfrm rot="19178305">
            <a:off x="2961366" y="5641527"/>
            <a:ext cx="914400" cy="137160"/>
          </a:xfrm>
          <a:prstGeom prst="rtTriangle">
            <a:avLst/>
          </a:prstGeom>
          <a:solidFill>
            <a:srgbClr val="D0A172"/>
          </a:solidFill>
          <a:ln>
            <a:solidFill>
              <a:srgbClr val="7B5229"/>
            </a:solid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half" idx="2"/>
          </p:nvPr>
        </p:nvSpPr>
        <p:spPr>
          <a:xfrm>
            <a:off x="4267198" y="1143000"/>
            <a:ext cx="4495801" cy="3633764"/>
          </a:xfrm>
        </p:spPr>
        <p:txBody>
          <a:bodyPr>
            <a:normAutofit/>
          </a:bodyPr>
          <a:lstStyle/>
          <a:p>
            <a:r>
              <a:rPr lang="en-US" dirty="0" smtClean="0"/>
              <a:t>The same placement principle applies when utilizing a U Channel with one </a:t>
            </a:r>
            <a:r>
              <a:rPr lang="en-US" dirty="0" err="1" smtClean="0"/>
              <a:t>acception</a:t>
            </a:r>
            <a:r>
              <a:rPr lang="en-US" dirty="0" smtClean="0"/>
              <a:t>.  Wedge packs are placed in the U channel under the base of the </a:t>
            </a:r>
            <a:r>
              <a:rPr lang="en-US" dirty="0" err="1" smtClean="0"/>
              <a:t>raker</a:t>
            </a:r>
            <a:r>
              <a:rPr lang="en-US" dirty="0" smtClean="0"/>
              <a:t>.  These wedges are driven to pressurize the shore.  It is also important to insure that there are no voids underneath the 18” Square Footing.  Voids should be eliminated with soil. </a:t>
            </a:r>
            <a:endParaRPr lang="en-US" dirty="0" smtClean="0"/>
          </a:p>
          <a:p>
            <a:endParaRPr lang="en-US" dirty="0"/>
          </a:p>
          <a:p>
            <a:endParaRPr lang="en-US" dirty="0" smtClean="0"/>
          </a:p>
          <a:p>
            <a:endParaRPr lang="en-US" dirty="0"/>
          </a:p>
          <a:p>
            <a:endParaRPr lang="en-US" dirty="0"/>
          </a:p>
          <a:p>
            <a:endParaRPr lang="en-US" dirty="0"/>
          </a:p>
        </p:txBody>
      </p:sp>
      <p:sp>
        <p:nvSpPr>
          <p:cNvPr id="97" name="Title 3"/>
          <p:cNvSpPr>
            <a:spLocks noGrp="1"/>
          </p:cNvSpPr>
          <p:nvPr>
            <p:ph type="title"/>
          </p:nvPr>
        </p:nvSpPr>
        <p:spPr>
          <a:xfrm>
            <a:off x="4267199" y="313398"/>
            <a:ext cx="4876801" cy="414338"/>
          </a:xfrm>
          <a:solidFill>
            <a:schemeClr val="tx1"/>
          </a:solidFill>
        </p:spPr>
        <p:txBody>
          <a:bodyPr/>
          <a:lstStyle/>
          <a:p>
            <a:r>
              <a:rPr lang="en-US" dirty="0" smtClean="0">
                <a:solidFill>
                  <a:schemeClr val="bg1"/>
                </a:solidFill>
              </a:rPr>
              <a:t>Split Sole </a:t>
            </a:r>
            <a:r>
              <a:rPr lang="en-US" dirty="0" smtClean="0">
                <a:solidFill>
                  <a:schemeClr val="bg1"/>
                </a:solidFill>
              </a:rPr>
              <a:t>60 </a:t>
            </a:r>
            <a:r>
              <a:rPr lang="en-US" dirty="0" smtClean="0">
                <a:solidFill>
                  <a:schemeClr val="bg1"/>
                </a:solidFill>
              </a:rPr>
              <a:t>Degree </a:t>
            </a:r>
            <a:r>
              <a:rPr lang="en-US" dirty="0" err="1" smtClean="0">
                <a:solidFill>
                  <a:schemeClr val="bg1"/>
                </a:solidFill>
              </a:rPr>
              <a:t>Raker</a:t>
            </a:r>
            <a:endParaRPr lang="en-US" dirty="0">
              <a:solidFill>
                <a:schemeClr val="bg1"/>
              </a:solidFill>
            </a:endParaRPr>
          </a:p>
        </p:txBody>
      </p:sp>
      <p:pic>
        <p:nvPicPr>
          <p:cNvPr id="102" name="Picture 101"/>
          <p:cNvPicPr>
            <a:picLocks noChangeAspect="1"/>
          </p:cNvPicPr>
          <p:nvPr/>
        </p:nvPicPr>
        <p:blipFill>
          <a:blip r:embed="rId2"/>
          <a:stretch>
            <a:fillRect/>
          </a:stretch>
        </p:blipFill>
        <p:spPr>
          <a:xfrm>
            <a:off x="7961273" y="21722"/>
            <a:ext cx="1182727" cy="1188823"/>
          </a:xfrm>
          <a:prstGeom prst="rect">
            <a:avLst/>
          </a:prstGeom>
        </p:spPr>
      </p:pic>
      <p:pic>
        <p:nvPicPr>
          <p:cNvPr id="103" name="Picture 102"/>
          <p:cNvPicPr>
            <a:picLocks noChangeAspect="1"/>
          </p:cNvPicPr>
          <p:nvPr/>
        </p:nvPicPr>
        <p:blipFill>
          <a:blip r:embed="rId3"/>
          <a:stretch>
            <a:fillRect/>
          </a:stretch>
        </p:blipFill>
        <p:spPr>
          <a:xfrm>
            <a:off x="7337920" y="6343561"/>
            <a:ext cx="1615580" cy="457240"/>
          </a:xfrm>
          <a:prstGeom prst="rect">
            <a:avLst/>
          </a:prstGeom>
        </p:spPr>
      </p:pic>
      <p:sp>
        <p:nvSpPr>
          <p:cNvPr id="53" name="Rectangle 52"/>
          <p:cNvSpPr/>
          <p:nvPr/>
        </p:nvSpPr>
        <p:spPr>
          <a:xfrm rot="3404555">
            <a:off x="-583454" y="3429944"/>
            <a:ext cx="5045553" cy="365760"/>
          </a:xfrm>
          <a:prstGeom prst="rect">
            <a:avLst/>
          </a:prstGeom>
          <a:blipFill>
            <a:blip r:embed="rId4"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5400000">
            <a:off x="-2248857" y="2724583"/>
            <a:ext cx="5669280" cy="365760"/>
          </a:xfrm>
          <a:prstGeom prst="rect">
            <a:avLst/>
          </a:prstGeom>
          <a:blipFill>
            <a:blip r:embed="rId4"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37143" y="819583"/>
            <a:ext cx="1645920" cy="152400"/>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a:spLocks noChangeAspect="1"/>
          </p:cNvSpPr>
          <p:nvPr/>
        </p:nvSpPr>
        <p:spPr>
          <a:xfrm>
            <a:off x="692463" y="15968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509583" y="15968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a:spLocks noChangeAspect="1"/>
          </p:cNvSpPr>
          <p:nvPr/>
        </p:nvSpPr>
        <p:spPr>
          <a:xfrm>
            <a:off x="509583" y="226738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a:spLocks noChangeAspect="1"/>
          </p:cNvSpPr>
          <p:nvPr/>
        </p:nvSpPr>
        <p:spPr>
          <a:xfrm>
            <a:off x="936303" y="19016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a:spLocks noChangeAspect="1"/>
          </p:cNvSpPr>
          <p:nvPr/>
        </p:nvSpPr>
        <p:spPr>
          <a:xfrm>
            <a:off x="1149663" y="208450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a:spLocks noChangeAspect="1"/>
          </p:cNvSpPr>
          <p:nvPr/>
        </p:nvSpPr>
        <p:spPr>
          <a:xfrm>
            <a:off x="692463" y="226738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a:spLocks noChangeAspect="1"/>
          </p:cNvSpPr>
          <p:nvPr/>
        </p:nvSpPr>
        <p:spPr>
          <a:xfrm>
            <a:off x="509583" y="19016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a:spLocks noChangeAspect="1"/>
          </p:cNvSpPr>
          <p:nvPr/>
        </p:nvSpPr>
        <p:spPr>
          <a:xfrm>
            <a:off x="692463" y="19016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a:spLocks noChangeAspect="1"/>
          </p:cNvSpPr>
          <p:nvPr/>
        </p:nvSpPr>
        <p:spPr>
          <a:xfrm>
            <a:off x="601023" y="176446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a:spLocks noChangeAspect="1"/>
          </p:cNvSpPr>
          <p:nvPr/>
        </p:nvSpPr>
        <p:spPr>
          <a:xfrm>
            <a:off x="601023" y="208450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a:spLocks noChangeAspect="1"/>
          </p:cNvSpPr>
          <p:nvPr/>
        </p:nvSpPr>
        <p:spPr>
          <a:xfrm>
            <a:off x="783903" y="208450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1058223" y="226738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a:spLocks noChangeAspect="1"/>
          </p:cNvSpPr>
          <p:nvPr/>
        </p:nvSpPr>
        <p:spPr>
          <a:xfrm>
            <a:off x="966783" y="208450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rot="5400000">
            <a:off x="418143" y="1519099"/>
            <a:ext cx="838200" cy="841248"/>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427740" y="4867765"/>
            <a:ext cx="2794564"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roup 111"/>
          <p:cNvGrpSpPr/>
          <p:nvPr/>
        </p:nvGrpSpPr>
        <p:grpSpPr>
          <a:xfrm rot="5400000">
            <a:off x="474891" y="5000647"/>
            <a:ext cx="320040" cy="228600"/>
            <a:chOff x="2377440" y="6126480"/>
            <a:chExt cx="320040" cy="228600"/>
          </a:xfrm>
        </p:grpSpPr>
        <p:sp>
          <p:nvSpPr>
            <p:cNvPr id="115" name="Oval 114"/>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Oval 119"/>
          <p:cNvSpPr>
            <a:spLocks noChangeAspect="1"/>
          </p:cNvSpPr>
          <p:nvPr/>
        </p:nvSpPr>
        <p:spPr>
          <a:xfrm>
            <a:off x="2879403" y="504788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rot="19380781">
            <a:off x="3011584" y="5272417"/>
            <a:ext cx="352506" cy="464273"/>
          </a:xfrm>
          <a:prstGeom prst="rect">
            <a:avLst/>
          </a:prstGeom>
          <a:noFill/>
          <a:ln>
            <a:solidFill>
              <a:schemeClr val="tx1"/>
            </a:solidFill>
            <a:prstDash val="sysDash"/>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H="1">
            <a:off x="3733995" y="2590800"/>
            <a:ext cx="2209605" cy="277096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69" name="Group 68"/>
          <p:cNvGrpSpPr/>
          <p:nvPr/>
        </p:nvGrpSpPr>
        <p:grpSpPr>
          <a:xfrm rot="21198246">
            <a:off x="2685498" y="5364063"/>
            <a:ext cx="1645920" cy="1645920"/>
            <a:chOff x="3730806" y="4039767"/>
            <a:chExt cx="2217710" cy="2143659"/>
          </a:xfrm>
        </p:grpSpPr>
        <p:grpSp>
          <p:nvGrpSpPr>
            <p:cNvPr id="70" name="Group 69"/>
            <p:cNvGrpSpPr/>
            <p:nvPr/>
          </p:nvGrpSpPr>
          <p:grpSpPr>
            <a:xfrm>
              <a:off x="4920541" y="4039767"/>
              <a:ext cx="180701" cy="2143659"/>
              <a:chOff x="5103448" y="3277964"/>
              <a:chExt cx="180701" cy="2143659"/>
            </a:xfrm>
            <a:scene3d>
              <a:camera prst="orthographicFront">
                <a:rot lat="0" lon="0" rev="7200000"/>
              </a:camera>
              <a:lightRig rig="threePt" dir="t"/>
            </a:scene3d>
          </p:grpSpPr>
          <p:sp>
            <p:nvSpPr>
              <p:cNvPr id="94" name="Rectangle 93"/>
              <p:cNvSpPr/>
              <p:nvPr/>
            </p:nvSpPr>
            <p:spPr>
              <a:xfrm>
                <a:off x="5103448" y="3277964"/>
                <a:ext cx="18070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103448" y="3996637"/>
                <a:ext cx="18070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103448" y="4702950"/>
                <a:ext cx="18070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3730806" y="4070499"/>
              <a:ext cx="2217710" cy="1005840"/>
              <a:chOff x="3730806" y="4070499"/>
              <a:chExt cx="2217710" cy="981646"/>
            </a:xfrm>
          </p:grpSpPr>
          <p:sp>
            <p:nvSpPr>
              <p:cNvPr id="72" name="Rectangle 71"/>
              <p:cNvSpPr/>
              <p:nvPr/>
            </p:nvSpPr>
            <p:spPr>
              <a:xfrm rot="8970103">
                <a:off x="3730806" y="4579003"/>
                <a:ext cx="2217710" cy="456332"/>
              </a:xfrm>
              <a:prstGeom prst="rect">
                <a:avLst/>
              </a:prstGeom>
              <a:blipFill>
                <a:blip r:embed="rId4"/>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rot="9049006">
                <a:off x="4153549" y="4070499"/>
                <a:ext cx="1194445" cy="98164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p:nvGrpSpPr>
            <p:grpSpPr>
              <a:xfrm rot="19760791">
                <a:off x="4379516" y="4603626"/>
                <a:ext cx="920286" cy="301582"/>
                <a:chOff x="4528052" y="3097635"/>
                <a:chExt cx="640080" cy="242084"/>
              </a:xfrm>
            </p:grpSpPr>
            <p:grpSp>
              <p:nvGrpSpPr>
                <p:cNvPr id="75" name="Group 74"/>
                <p:cNvGrpSpPr/>
                <p:nvPr/>
              </p:nvGrpSpPr>
              <p:grpSpPr>
                <a:xfrm>
                  <a:off x="4528052" y="3097635"/>
                  <a:ext cx="320040" cy="228600"/>
                  <a:chOff x="2377440" y="6126480"/>
                  <a:chExt cx="320040" cy="228600"/>
                </a:xfrm>
              </p:grpSpPr>
              <p:sp>
                <p:nvSpPr>
                  <p:cNvPr id="89" name="Oval 88"/>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p:cNvGrpSpPr/>
                <p:nvPr/>
              </p:nvGrpSpPr>
              <p:grpSpPr>
                <a:xfrm>
                  <a:off x="4985252" y="3111119"/>
                  <a:ext cx="182880" cy="228600"/>
                  <a:chOff x="5463621" y="3067542"/>
                  <a:chExt cx="182880" cy="228600"/>
                </a:xfrm>
              </p:grpSpPr>
              <p:sp>
                <p:nvSpPr>
                  <p:cNvPr id="77" name="Oval 76"/>
                  <p:cNvSpPr>
                    <a:spLocks noChangeAspect="1"/>
                  </p:cNvSpPr>
                  <p:nvPr/>
                </p:nvSpPr>
                <p:spPr>
                  <a:xfrm>
                    <a:off x="5463621" y="315898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a:spLocks noChangeAspect="1"/>
                  </p:cNvSpPr>
                  <p:nvPr/>
                </p:nvSpPr>
                <p:spPr>
                  <a:xfrm>
                    <a:off x="5600781" y="306754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a:spLocks noChangeAspect="1"/>
                  </p:cNvSpPr>
                  <p:nvPr/>
                </p:nvSpPr>
                <p:spPr>
                  <a:xfrm>
                    <a:off x="5600781" y="325042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sp>
        <p:nvSpPr>
          <p:cNvPr id="98" name="Rectangle 97"/>
          <p:cNvSpPr/>
          <p:nvPr/>
        </p:nvSpPr>
        <p:spPr>
          <a:xfrm rot="2970072">
            <a:off x="3575403" y="5218235"/>
            <a:ext cx="1005840" cy="113465"/>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a:scene3d>
            <a:camera prst="orthographicFront">
              <a:rot lat="0" lon="0" rev="1062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rot="2970072">
            <a:off x="4137788" y="6120183"/>
            <a:ext cx="1280160" cy="113465"/>
          </a:xfrm>
          <a:prstGeom prst="rect">
            <a:avLst/>
          </a:prstGeom>
          <a:solidFill>
            <a:schemeClr val="bg1">
              <a:lumMod val="85000"/>
            </a:schemeClr>
          </a:solidFill>
          <a:ln>
            <a:solidFill>
              <a:schemeClr val="tx1">
                <a:lumMod val="65000"/>
                <a:lumOff val="35000"/>
              </a:schemeClr>
            </a:solidFill>
            <a:prstDash val="sysDash"/>
          </a:ln>
          <a:scene3d>
            <a:camera prst="orthographicFront">
              <a:rot lat="0" lon="0" rev="1062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rot="8577319">
            <a:off x="3070239" y="5499333"/>
            <a:ext cx="320040" cy="228600"/>
            <a:chOff x="2377440" y="6126480"/>
            <a:chExt cx="320040" cy="228600"/>
          </a:xfrm>
        </p:grpSpPr>
        <p:sp>
          <p:nvSpPr>
            <p:cNvPr id="64" name="Oval 63"/>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98"/>
          <p:cNvGrpSpPr/>
          <p:nvPr/>
        </p:nvGrpSpPr>
        <p:grpSpPr>
          <a:xfrm rot="3482443">
            <a:off x="2736148" y="4965897"/>
            <a:ext cx="320040" cy="228600"/>
            <a:chOff x="2377440" y="6126480"/>
            <a:chExt cx="320040" cy="228600"/>
          </a:xfrm>
        </p:grpSpPr>
        <p:sp>
          <p:nvSpPr>
            <p:cNvPr id="100" name="Oval 99"/>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4027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126"/>
          <p:cNvSpPr/>
          <p:nvPr/>
        </p:nvSpPr>
        <p:spPr>
          <a:xfrm rot="5400000">
            <a:off x="2494654" y="5194936"/>
            <a:ext cx="357254" cy="361685"/>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half" idx="2"/>
          </p:nvPr>
        </p:nvSpPr>
        <p:spPr>
          <a:xfrm>
            <a:off x="4267198" y="1143000"/>
            <a:ext cx="4495801" cy="3633764"/>
          </a:xfrm>
        </p:spPr>
        <p:txBody>
          <a:bodyPr>
            <a:normAutofit/>
          </a:bodyPr>
          <a:lstStyle/>
          <a:p>
            <a:r>
              <a:rPr lang="en-US" dirty="0"/>
              <a:t>To complete this shore, place pins on both sides of the trough at the front and back to eliminate lateral movement of the trough base.  Place five 16d nails through the trough base sides into the base of the </a:t>
            </a:r>
            <a:r>
              <a:rPr lang="en-US" dirty="0" err="1"/>
              <a:t>raker</a:t>
            </a:r>
            <a:r>
              <a:rPr lang="en-US" dirty="0"/>
              <a:t>.  If the bottom 2x6 cross brace exceeds 7’ in length, a midpoint 4x4 block should be placed between the bottom braces and nailed with five 16d nails.</a:t>
            </a:r>
          </a:p>
          <a:p>
            <a:r>
              <a:rPr lang="en-US" dirty="0"/>
              <a:t>If the </a:t>
            </a:r>
            <a:r>
              <a:rPr lang="en-US" dirty="0" err="1"/>
              <a:t>raker</a:t>
            </a:r>
            <a:r>
              <a:rPr lang="en-US" dirty="0"/>
              <a:t> is on soil, place the 18” square foot under the trough base.  To convert this shore into a class III shore, build it in pairs and apply cross bracing and diagonal bracing.  Refer to bracing rules in the 45 degree solid sole </a:t>
            </a:r>
            <a:r>
              <a:rPr lang="en-US" dirty="0" err="1"/>
              <a:t>raker</a:t>
            </a:r>
            <a:r>
              <a:rPr lang="en-US" dirty="0"/>
              <a:t> diagrams.  Any </a:t>
            </a:r>
            <a:r>
              <a:rPr lang="en-US" dirty="0" err="1"/>
              <a:t>raker</a:t>
            </a:r>
            <a:r>
              <a:rPr lang="en-US" dirty="0"/>
              <a:t> length greater than 11’ requires midpoint 2x6 bracing as well with five 16d nails in each joint. Insure that bracing elements do not extend past the back edge of the wall plate.  The wall plate alone should make contact with the wall. </a:t>
            </a:r>
          </a:p>
          <a:p>
            <a:endParaRPr lang="en-US" dirty="0"/>
          </a:p>
          <a:p>
            <a:endParaRPr lang="en-US" dirty="0"/>
          </a:p>
        </p:txBody>
      </p:sp>
      <p:sp>
        <p:nvSpPr>
          <p:cNvPr id="97" name="Title 3"/>
          <p:cNvSpPr>
            <a:spLocks noGrp="1"/>
          </p:cNvSpPr>
          <p:nvPr>
            <p:ph type="title"/>
          </p:nvPr>
        </p:nvSpPr>
        <p:spPr>
          <a:xfrm>
            <a:off x="4267199" y="313398"/>
            <a:ext cx="4876801"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102" name="Picture 101"/>
          <p:cNvPicPr>
            <a:picLocks noChangeAspect="1"/>
          </p:cNvPicPr>
          <p:nvPr/>
        </p:nvPicPr>
        <p:blipFill>
          <a:blip r:embed="rId3"/>
          <a:stretch>
            <a:fillRect/>
          </a:stretch>
        </p:blipFill>
        <p:spPr>
          <a:xfrm>
            <a:off x="7961273" y="21722"/>
            <a:ext cx="1182727" cy="1188823"/>
          </a:xfrm>
          <a:prstGeom prst="rect">
            <a:avLst/>
          </a:prstGeom>
        </p:spPr>
      </p:pic>
      <p:pic>
        <p:nvPicPr>
          <p:cNvPr id="103" name="Picture 102"/>
          <p:cNvPicPr>
            <a:picLocks noChangeAspect="1"/>
          </p:cNvPicPr>
          <p:nvPr/>
        </p:nvPicPr>
        <p:blipFill>
          <a:blip r:embed="rId4"/>
          <a:stretch>
            <a:fillRect/>
          </a:stretch>
        </p:blipFill>
        <p:spPr>
          <a:xfrm>
            <a:off x="7337920" y="6343561"/>
            <a:ext cx="1615580" cy="457240"/>
          </a:xfrm>
          <a:prstGeom prst="rect">
            <a:avLst/>
          </a:prstGeom>
        </p:spPr>
      </p:pic>
      <p:sp>
        <p:nvSpPr>
          <p:cNvPr id="53" name="Rectangle 52"/>
          <p:cNvSpPr/>
          <p:nvPr/>
        </p:nvSpPr>
        <p:spPr>
          <a:xfrm rot="3404555">
            <a:off x="347642" y="3783261"/>
            <a:ext cx="521208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5400000">
            <a:off x="-1280160" y="3008274"/>
            <a:ext cx="566928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1005840" y="1103274"/>
            <a:ext cx="1645920" cy="152400"/>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a:spLocks noChangeAspect="1"/>
          </p:cNvSpPr>
          <p:nvPr/>
        </p:nvSpPr>
        <p:spPr>
          <a:xfrm>
            <a:off x="1661160" y="18805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1478280" y="18805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a:spLocks noChangeAspect="1"/>
          </p:cNvSpPr>
          <p:nvPr/>
        </p:nvSpPr>
        <p:spPr>
          <a:xfrm>
            <a:off x="147828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a:spLocks noChangeAspect="1"/>
          </p:cNvSpPr>
          <p:nvPr/>
        </p:nvSpPr>
        <p:spPr>
          <a:xfrm>
            <a:off x="190500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a:spLocks noChangeAspect="1"/>
          </p:cNvSpPr>
          <p:nvPr/>
        </p:nvSpPr>
        <p:spPr>
          <a:xfrm>
            <a:off x="211836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a:spLocks noChangeAspect="1"/>
          </p:cNvSpPr>
          <p:nvPr/>
        </p:nvSpPr>
        <p:spPr>
          <a:xfrm>
            <a:off x="166116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a:spLocks noChangeAspect="1"/>
          </p:cNvSpPr>
          <p:nvPr/>
        </p:nvSpPr>
        <p:spPr>
          <a:xfrm>
            <a:off x="147828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a:spLocks noChangeAspect="1"/>
          </p:cNvSpPr>
          <p:nvPr/>
        </p:nvSpPr>
        <p:spPr>
          <a:xfrm>
            <a:off x="166116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a:spLocks noChangeAspect="1"/>
          </p:cNvSpPr>
          <p:nvPr/>
        </p:nvSpPr>
        <p:spPr>
          <a:xfrm>
            <a:off x="1569720" y="204815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a:spLocks noChangeAspect="1"/>
          </p:cNvSpPr>
          <p:nvPr/>
        </p:nvSpPr>
        <p:spPr>
          <a:xfrm>
            <a:off x="156972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a:spLocks noChangeAspect="1"/>
          </p:cNvSpPr>
          <p:nvPr/>
        </p:nvSpPr>
        <p:spPr>
          <a:xfrm>
            <a:off x="175260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202692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a:spLocks noChangeAspect="1"/>
          </p:cNvSpPr>
          <p:nvPr/>
        </p:nvSpPr>
        <p:spPr>
          <a:xfrm>
            <a:off x="193548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rot="5400000">
            <a:off x="1386840" y="1802790"/>
            <a:ext cx="838200" cy="841248"/>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1379678" y="5166076"/>
            <a:ext cx="2794564"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roup 111"/>
          <p:cNvGrpSpPr/>
          <p:nvPr/>
        </p:nvGrpSpPr>
        <p:grpSpPr>
          <a:xfrm rot="5400000">
            <a:off x="1443588" y="5284338"/>
            <a:ext cx="320040" cy="228600"/>
            <a:chOff x="2377440" y="6126480"/>
            <a:chExt cx="320040" cy="228600"/>
          </a:xfrm>
        </p:grpSpPr>
        <p:sp>
          <p:nvSpPr>
            <p:cNvPr id="115" name="Oval 114"/>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Oval 119"/>
          <p:cNvSpPr>
            <a:spLocks noChangeAspect="1"/>
          </p:cNvSpPr>
          <p:nvPr/>
        </p:nvSpPr>
        <p:spPr>
          <a:xfrm>
            <a:off x="3848100" y="533157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rot="19380781">
            <a:off x="3980281" y="5556108"/>
            <a:ext cx="352506" cy="464273"/>
          </a:xfrm>
          <a:prstGeom prst="rect">
            <a:avLst/>
          </a:prstGeom>
          <a:noFill/>
          <a:ln>
            <a:solidFill>
              <a:schemeClr val="tx1"/>
            </a:solidFill>
            <a:prstDash val="sysDash"/>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079019" y="6103509"/>
            <a:ext cx="382833" cy="27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493123" y="5894459"/>
            <a:ext cx="553510" cy="2626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481438" y="5881165"/>
            <a:ext cx="327464" cy="267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577077" y="6049134"/>
            <a:ext cx="1798946" cy="12577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447218" y="5923364"/>
            <a:ext cx="938580" cy="12577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77077" y="5728575"/>
            <a:ext cx="1798946" cy="446329"/>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4188826" y="6079479"/>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4994039" y="6048788"/>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3874552" y="6096095"/>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a:spLocks noChangeAspect="1"/>
          </p:cNvSpPr>
          <p:nvPr/>
        </p:nvSpPr>
        <p:spPr>
          <a:xfrm>
            <a:off x="3655140" y="6073767"/>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a:xfrm>
            <a:off x="4499461" y="6068403"/>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a:spLocks noChangeAspect="1"/>
          </p:cNvSpPr>
          <p:nvPr/>
        </p:nvSpPr>
        <p:spPr>
          <a:xfrm>
            <a:off x="4755255" y="6073767"/>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a:spLocks noChangeAspect="1"/>
          </p:cNvSpPr>
          <p:nvPr/>
        </p:nvSpPr>
        <p:spPr>
          <a:xfrm>
            <a:off x="5235125" y="6104576"/>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rot="5400000">
            <a:off x="5137208" y="5370695"/>
            <a:ext cx="982448" cy="78215"/>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rot="5400000">
            <a:off x="5462841" y="5819024"/>
            <a:ext cx="357254" cy="3128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rot="5400000">
            <a:off x="5235682" y="5895390"/>
            <a:ext cx="446567" cy="130358"/>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rot="5400000">
            <a:off x="5332745" y="5668406"/>
            <a:ext cx="982448" cy="78215"/>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p:cNvGrpSpPr/>
          <p:nvPr/>
        </p:nvGrpSpPr>
        <p:grpSpPr>
          <a:xfrm rot="3426271">
            <a:off x="3716136" y="5250558"/>
            <a:ext cx="320040" cy="228600"/>
            <a:chOff x="2377440" y="6126480"/>
            <a:chExt cx="320040" cy="228600"/>
          </a:xfrm>
        </p:grpSpPr>
        <p:sp>
          <p:nvSpPr>
            <p:cNvPr id="74" name="Oval 73"/>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 name="Group 87"/>
          <p:cNvGrpSpPr/>
          <p:nvPr/>
        </p:nvGrpSpPr>
        <p:grpSpPr>
          <a:xfrm rot="5400000">
            <a:off x="4079364" y="5785959"/>
            <a:ext cx="300825" cy="200240"/>
            <a:chOff x="2377440" y="6126480"/>
            <a:chExt cx="320040" cy="228600"/>
          </a:xfrm>
        </p:grpSpPr>
        <p:sp>
          <p:nvSpPr>
            <p:cNvPr id="89" name="Oval 88"/>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rot="19519178">
            <a:off x="1328224" y="4190763"/>
            <a:ext cx="1920240"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411467" y="4689433"/>
            <a:ext cx="327438" cy="371638"/>
            <a:chOff x="1362485" y="4560660"/>
            <a:chExt cx="327438" cy="371638"/>
          </a:xfrm>
        </p:grpSpPr>
        <p:sp>
          <p:nvSpPr>
            <p:cNvPr id="96" name="Oval 95"/>
            <p:cNvSpPr>
              <a:spLocks noChangeAspect="1"/>
            </p:cNvSpPr>
            <p:nvPr/>
          </p:nvSpPr>
          <p:spPr>
            <a:xfrm rot="3899203">
              <a:off x="1503344" y="472361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a:spLocks noChangeAspect="1"/>
            </p:cNvSpPr>
            <p:nvPr/>
          </p:nvSpPr>
          <p:spPr>
            <a:xfrm rot="3899203">
              <a:off x="1528213" y="45606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a:spLocks noChangeAspect="1"/>
            </p:cNvSpPr>
            <p:nvPr/>
          </p:nvSpPr>
          <p:spPr>
            <a:xfrm rot="3899203">
              <a:off x="1362485" y="4637987"/>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a:spLocks noChangeAspect="1"/>
            </p:cNvSpPr>
            <p:nvPr/>
          </p:nvSpPr>
          <p:spPr>
            <a:xfrm rot="3899203">
              <a:off x="1644203" y="4809251"/>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a:spLocks noChangeAspect="1"/>
            </p:cNvSpPr>
            <p:nvPr/>
          </p:nvSpPr>
          <p:spPr>
            <a:xfrm rot="3899203">
              <a:off x="1478475" y="4886578"/>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rot="362604">
            <a:off x="2779077" y="3779206"/>
            <a:ext cx="360878" cy="373870"/>
            <a:chOff x="3302582" y="3581129"/>
            <a:chExt cx="360878" cy="373870"/>
          </a:xfrm>
        </p:grpSpPr>
        <p:sp>
          <p:nvSpPr>
            <p:cNvPr id="105" name="Oval 104"/>
            <p:cNvSpPr>
              <a:spLocks noChangeAspect="1"/>
            </p:cNvSpPr>
            <p:nvPr/>
          </p:nvSpPr>
          <p:spPr>
            <a:xfrm rot="3045955">
              <a:off x="3460161" y="374520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a:spLocks noChangeAspect="1"/>
            </p:cNvSpPr>
            <p:nvPr/>
          </p:nvSpPr>
          <p:spPr>
            <a:xfrm rot="3045955">
              <a:off x="3444235" y="358112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a:spLocks noChangeAspect="1"/>
            </p:cNvSpPr>
            <p:nvPr/>
          </p:nvSpPr>
          <p:spPr>
            <a:xfrm rot="3045955">
              <a:off x="3302582" y="369679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a:spLocks noChangeAspect="1"/>
            </p:cNvSpPr>
            <p:nvPr/>
          </p:nvSpPr>
          <p:spPr>
            <a:xfrm rot="3045955">
              <a:off x="3617740" y="379360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a:spLocks noChangeAspect="1"/>
            </p:cNvSpPr>
            <p:nvPr/>
          </p:nvSpPr>
          <p:spPr>
            <a:xfrm rot="3045955">
              <a:off x="3476087" y="390927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1" name="Rectangle 110"/>
          <p:cNvSpPr/>
          <p:nvPr/>
        </p:nvSpPr>
        <p:spPr>
          <a:xfrm rot="5400000">
            <a:off x="3160831" y="5702617"/>
            <a:ext cx="1005840" cy="91440"/>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rot="5400000">
            <a:off x="4777925" y="5699972"/>
            <a:ext cx="1005840" cy="91440"/>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p:cNvGrpSpPr/>
          <p:nvPr/>
        </p:nvGrpSpPr>
        <p:grpSpPr>
          <a:xfrm rot="5400000">
            <a:off x="2497921" y="5250558"/>
            <a:ext cx="320040" cy="228600"/>
            <a:chOff x="2377440" y="6126480"/>
            <a:chExt cx="320040" cy="228600"/>
          </a:xfrm>
        </p:grpSpPr>
        <p:sp>
          <p:nvSpPr>
            <p:cNvPr id="122" name="Oval 121"/>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3796304" y="6206475"/>
            <a:ext cx="1371600" cy="164592"/>
            <a:chOff x="3676567" y="6177109"/>
            <a:chExt cx="1433476" cy="191444"/>
          </a:xfrm>
        </p:grpSpPr>
        <p:sp>
          <p:nvSpPr>
            <p:cNvPr id="128" name="Rectangle 127"/>
            <p:cNvSpPr/>
            <p:nvPr/>
          </p:nvSpPr>
          <p:spPr>
            <a:xfrm rot="5400000">
              <a:off x="4786988" y="6043208"/>
              <a:ext cx="189153"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rot="5400000">
              <a:off x="4304805" y="6045499"/>
              <a:ext cx="189153"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5400000">
              <a:off x="3810468" y="6043251"/>
              <a:ext cx="189153"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9910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126"/>
          <p:cNvSpPr/>
          <p:nvPr/>
        </p:nvSpPr>
        <p:spPr>
          <a:xfrm rot="5400000">
            <a:off x="2494654" y="5194936"/>
            <a:ext cx="357254" cy="361685"/>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half" idx="2"/>
          </p:nvPr>
        </p:nvSpPr>
        <p:spPr>
          <a:xfrm>
            <a:off x="4267198" y="1143000"/>
            <a:ext cx="4495801" cy="3633764"/>
          </a:xfrm>
        </p:spPr>
        <p:txBody>
          <a:bodyPr>
            <a:normAutofit/>
          </a:bodyPr>
          <a:lstStyle/>
          <a:p>
            <a:endParaRPr lang="en-US" dirty="0"/>
          </a:p>
          <a:p>
            <a:endParaRPr lang="en-US" dirty="0"/>
          </a:p>
        </p:txBody>
      </p:sp>
      <p:sp>
        <p:nvSpPr>
          <p:cNvPr id="97" name="Title 3"/>
          <p:cNvSpPr>
            <a:spLocks noGrp="1"/>
          </p:cNvSpPr>
          <p:nvPr>
            <p:ph type="title"/>
          </p:nvPr>
        </p:nvSpPr>
        <p:spPr>
          <a:xfrm>
            <a:off x="4267199" y="313398"/>
            <a:ext cx="4876801"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102" name="Picture 101"/>
          <p:cNvPicPr>
            <a:picLocks noChangeAspect="1"/>
          </p:cNvPicPr>
          <p:nvPr/>
        </p:nvPicPr>
        <p:blipFill>
          <a:blip r:embed="rId3"/>
          <a:stretch>
            <a:fillRect/>
          </a:stretch>
        </p:blipFill>
        <p:spPr>
          <a:xfrm>
            <a:off x="7961273" y="21722"/>
            <a:ext cx="1182727" cy="1188823"/>
          </a:xfrm>
          <a:prstGeom prst="rect">
            <a:avLst/>
          </a:prstGeom>
        </p:spPr>
      </p:pic>
      <p:pic>
        <p:nvPicPr>
          <p:cNvPr id="103" name="Picture 102"/>
          <p:cNvPicPr>
            <a:picLocks noChangeAspect="1"/>
          </p:cNvPicPr>
          <p:nvPr/>
        </p:nvPicPr>
        <p:blipFill>
          <a:blip r:embed="rId4"/>
          <a:stretch>
            <a:fillRect/>
          </a:stretch>
        </p:blipFill>
        <p:spPr>
          <a:xfrm>
            <a:off x="7337920" y="6343561"/>
            <a:ext cx="1615580" cy="457240"/>
          </a:xfrm>
          <a:prstGeom prst="rect">
            <a:avLst/>
          </a:prstGeom>
        </p:spPr>
      </p:pic>
      <p:sp>
        <p:nvSpPr>
          <p:cNvPr id="53" name="Rectangle 52"/>
          <p:cNvSpPr/>
          <p:nvPr/>
        </p:nvSpPr>
        <p:spPr>
          <a:xfrm rot="3404555">
            <a:off x="347642" y="3783261"/>
            <a:ext cx="521208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5400000">
            <a:off x="-1280160" y="3008274"/>
            <a:ext cx="566928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1005840" y="1103274"/>
            <a:ext cx="1645920" cy="152400"/>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a:spLocks noChangeAspect="1"/>
          </p:cNvSpPr>
          <p:nvPr/>
        </p:nvSpPr>
        <p:spPr>
          <a:xfrm>
            <a:off x="1661160" y="18805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1478280" y="18805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a:spLocks noChangeAspect="1"/>
          </p:cNvSpPr>
          <p:nvPr/>
        </p:nvSpPr>
        <p:spPr>
          <a:xfrm>
            <a:off x="147828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a:spLocks noChangeAspect="1"/>
          </p:cNvSpPr>
          <p:nvPr/>
        </p:nvSpPr>
        <p:spPr>
          <a:xfrm>
            <a:off x="190500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a:spLocks noChangeAspect="1"/>
          </p:cNvSpPr>
          <p:nvPr/>
        </p:nvSpPr>
        <p:spPr>
          <a:xfrm>
            <a:off x="211836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a:spLocks noChangeAspect="1"/>
          </p:cNvSpPr>
          <p:nvPr/>
        </p:nvSpPr>
        <p:spPr>
          <a:xfrm>
            <a:off x="166116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a:spLocks noChangeAspect="1"/>
          </p:cNvSpPr>
          <p:nvPr/>
        </p:nvSpPr>
        <p:spPr>
          <a:xfrm>
            <a:off x="147828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a:spLocks noChangeAspect="1"/>
          </p:cNvSpPr>
          <p:nvPr/>
        </p:nvSpPr>
        <p:spPr>
          <a:xfrm>
            <a:off x="166116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a:spLocks noChangeAspect="1"/>
          </p:cNvSpPr>
          <p:nvPr/>
        </p:nvSpPr>
        <p:spPr>
          <a:xfrm>
            <a:off x="1569720" y="204815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a:spLocks noChangeAspect="1"/>
          </p:cNvSpPr>
          <p:nvPr/>
        </p:nvSpPr>
        <p:spPr>
          <a:xfrm>
            <a:off x="156972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a:spLocks noChangeAspect="1"/>
          </p:cNvSpPr>
          <p:nvPr/>
        </p:nvSpPr>
        <p:spPr>
          <a:xfrm>
            <a:off x="175260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202692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a:spLocks noChangeAspect="1"/>
          </p:cNvSpPr>
          <p:nvPr/>
        </p:nvSpPr>
        <p:spPr>
          <a:xfrm>
            <a:off x="193548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rot="5400000">
            <a:off x="1386840" y="1802790"/>
            <a:ext cx="838200" cy="841248"/>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1379678" y="5166076"/>
            <a:ext cx="2794564"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roup 111"/>
          <p:cNvGrpSpPr/>
          <p:nvPr/>
        </p:nvGrpSpPr>
        <p:grpSpPr>
          <a:xfrm rot="5400000">
            <a:off x="1443588" y="5284338"/>
            <a:ext cx="320040" cy="228600"/>
            <a:chOff x="2377440" y="6126480"/>
            <a:chExt cx="320040" cy="228600"/>
          </a:xfrm>
        </p:grpSpPr>
        <p:sp>
          <p:nvSpPr>
            <p:cNvPr id="115" name="Oval 114"/>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Oval 119"/>
          <p:cNvSpPr>
            <a:spLocks noChangeAspect="1"/>
          </p:cNvSpPr>
          <p:nvPr/>
        </p:nvSpPr>
        <p:spPr>
          <a:xfrm>
            <a:off x="3848100" y="533157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rot="19380781">
            <a:off x="3980281" y="5556108"/>
            <a:ext cx="352506" cy="464273"/>
          </a:xfrm>
          <a:prstGeom prst="rect">
            <a:avLst/>
          </a:prstGeom>
          <a:noFill/>
          <a:ln>
            <a:solidFill>
              <a:schemeClr val="tx1"/>
            </a:solidFill>
            <a:prstDash val="sysDash"/>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079019" y="6103509"/>
            <a:ext cx="382833" cy="27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493123" y="5894459"/>
            <a:ext cx="553510" cy="2626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481438" y="5881165"/>
            <a:ext cx="327464" cy="267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577077" y="6049134"/>
            <a:ext cx="1798946" cy="12577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447218" y="5923364"/>
            <a:ext cx="938580" cy="12577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77077" y="5728575"/>
            <a:ext cx="1798946" cy="446329"/>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4188826" y="6079479"/>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4994039" y="6048788"/>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3874552" y="6096095"/>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a:spLocks noChangeAspect="1"/>
          </p:cNvSpPr>
          <p:nvPr/>
        </p:nvSpPr>
        <p:spPr>
          <a:xfrm>
            <a:off x="3655140" y="6073767"/>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a:xfrm>
            <a:off x="4499461" y="6068403"/>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a:spLocks noChangeAspect="1"/>
          </p:cNvSpPr>
          <p:nvPr/>
        </p:nvSpPr>
        <p:spPr>
          <a:xfrm>
            <a:off x="4755255" y="6073767"/>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a:spLocks noChangeAspect="1"/>
          </p:cNvSpPr>
          <p:nvPr/>
        </p:nvSpPr>
        <p:spPr>
          <a:xfrm>
            <a:off x="5235125" y="6104576"/>
            <a:ext cx="39108" cy="44657"/>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rot="5400000">
            <a:off x="5137208" y="5370695"/>
            <a:ext cx="982448" cy="78215"/>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rot="5400000">
            <a:off x="5462841" y="5819024"/>
            <a:ext cx="357254" cy="3128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rot="5400000">
            <a:off x="5235682" y="5895390"/>
            <a:ext cx="446567" cy="130358"/>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rot="5400000">
            <a:off x="5332745" y="5668406"/>
            <a:ext cx="982448" cy="78215"/>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p:cNvGrpSpPr/>
          <p:nvPr/>
        </p:nvGrpSpPr>
        <p:grpSpPr>
          <a:xfrm rot="3426271">
            <a:off x="3716136" y="5250558"/>
            <a:ext cx="320040" cy="228600"/>
            <a:chOff x="2377440" y="6126480"/>
            <a:chExt cx="320040" cy="228600"/>
          </a:xfrm>
        </p:grpSpPr>
        <p:sp>
          <p:nvSpPr>
            <p:cNvPr id="74" name="Oval 73"/>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 name="Group 87"/>
          <p:cNvGrpSpPr/>
          <p:nvPr/>
        </p:nvGrpSpPr>
        <p:grpSpPr>
          <a:xfrm rot="5400000">
            <a:off x="4079364" y="5785959"/>
            <a:ext cx="300825" cy="200240"/>
            <a:chOff x="2377440" y="6126480"/>
            <a:chExt cx="320040" cy="228600"/>
          </a:xfrm>
        </p:grpSpPr>
        <p:sp>
          <p:nvSpPr>
            <p:cNvPr id="89" name="Oval 88"/>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rot="19519178">
            <a:off x="1328224" y="4190763"/>
            <a:ext cx="1920240"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411467" y="4689433"/>
            <a:ext cx="327438" cy="371638"/>
            <a:chOff x="1362485" y="4560660"/>
            <a:chExt cx="327438" cy="371638"/>
          </a:xfrm>
        </p:grpSpPr>
        <p:sp>
          <p:nvSpPr>
            <p:cNvPr id="96" name="Oval 95"/>
            <p:cNvSpPr>
              <a:spLocks noChangeAspect="1"/>
            </p:cNvSpPr>
            <p:nvPr/>
          </p:nvSpPr>
          <p:spPr>
            <a:xfrm rot="3899203">
              <a:off x="1503344" y="472361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a:spLocks noChangeAspect="1"/>
            </p:cNvSpPr>
            <p:nvPr/>
          </p:nvSpPr>
          <p:spPr>
            <a:xfrm rot="3899203">
              <a:off x="1528213" y="45606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a:spLocks noChangeAspect="1"/>
            </p:cNvSpPr>
            <p:nvPr/>
          </p:nvSpPr>
          <p:spPr>
            <a:xfrm rot="3899203">
              <a:off x="1362485" y="4637987"/>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a:spLocks noChangeAspect="1"/>
            </p:cNvSpPr>
            <p:nvPr/>
          </p:nvSpPr>
          <p:spPr>
            <a:xfrm rot="3899203">
              <a:off x="1644203" y="4809251"/>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a:spLocks noChangeAspect="1"/>
            </p:cNvSpPr>
            <p:nvPr/>
          </p:nvSpPr>
          <p:spPr>
            <a:xfrm rot="3899203">
              <a:off x="1478475" y="4886578"/>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rot="362604">
            <a:off x="2779077" y="3779206"/>
            <a:ext cx="360878" cy="373870"/>
            <a:chOff x="3302582" y="3581129"/>
            <a:chExt cx="360878" cy="373870"/>
          </a:xfrm>
        </p:grpSpPr>
        <p:sp>
          <p:nvSpPr>
            <p:cNvPr id="105" name="Oval 104"/>
            <p:cNvSpPr>
              <a:spLocks noChangeAspect="1"/>
            </p:cNvSpPr>
            <p:nvPr/>
          </p:nvSpPr>
          <p:spPr>
            <a:xfrm rot="3045955">
              <a:off x="3460161" y="374520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a:spLocks noChangeAspect="1"/>
            </p:cNvSpPr>
            <p:nvPr/>
          </p:nvSpPr>
          <p:spPr>
            <a:xfrm rot="3045955">
              <a:off x="3444235" y="358112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a:spLocks noChangeAspect="1"/>
            </p:cNvSpPr>
            <p:nvPr/>
          </p:nvSpPr>
          <p:spPr>
            <a:xfrm rot="3045955">
              <a:off x="3302582" y="369679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a:spLocks noChangeAspect="1"/>
            </p:cNvSpPr>
            <p:nvPr/>
          </p:nvSpPr>
          <p:spPr>
            <a:xfrm rot="3045955">
              <a:off x="3617740" y="379360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a:spLocks noChangeAspect="1"/>
            </p:cNvSpPr>
            <p:nvPr/>
          </p:nvSpPr>
          <p:spPr>
            <a:xfrm rot="3045955">
              <a:off x="3476087" y="390927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1" name="Rectangle 110"/>
          <p:cNvSpPr/>
          <p:nvPr/>
        </p:nvSpPr>
        <p:spPr>
          <a:xfrm rot="5400000">
            <a:off x="3160831" y="5702617"/>
            <a:ext cx="1005840" cy="91440"/>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rot="5400000">
            <a:off x="4777925" y="5699972"/>
            <a:ext cx="1005840" cy="91440"/>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p:cNvGrpSpPr/>
          <p:nvPr/>
        </p:nvGrpSpPr>
        <p:grpSpPr>
          <a:xfrm rot="5400000">
            <a:off x="2497921" y="5250558"/>
            <a:ext cx="320040" cy="228600"/>
            <a:chOff x="2377440" y="6126480"/>
            <a:chExt cx="320040" cy="228600"/>
          </a:xfrm>
        </p:grpSpPr>
        <p:sp>
          <p:nvSpPr>
            <p:cNvPr id="122" name="Oval 121"/>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3796304" y="6206475"/>
            <a:ext cx="1371600" cy="164592"/>
            <a:chOff x="3676567" y="6177109"/>
            <a:chExt cx="1433476" cy="191444"/>
          </a:xfrm>
        </p:grpSpPr>
        <p:sp>
          <p:nvSpPr>
            <p:cNvPr id="128" name="Rectangle 127"/>
            <p:cNvSpPr/>
            <p:nvPr/>
          </p:nvSpPr>
          <p:spPr>
            <a:xfrm rot="5400000">
              <a:off x="4786988" y="6043208"/>
              <a:ext cx="189153"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rot="5400000">
              <a:off x="4304805" y="6045499"/>
              <a:ext cx="189153"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5400000">
              <a:off x="3810468" y="6043251"/>
              <a:ext cx="189153"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5" name="Rectangle 94"/>
          <p:cNvSpPr/>
          <p:nvPr/>
        </p:nvSpPr>
        <p:spPr>
          <a:xfrm rot="10800000">
            <a:off x="1609926" y="3081930"/>
            <a:ext cx="457200" cy="45720"/>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rot="10800000">
            <a:off x="1609926" y="4148730"/>
            <a:ext cx="457200" cy="45720"/>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328157" y="1137386"/>
            <a:ext cx="4572000" cy="1754326"/>
          </a:xfrm>
          <a:prstGeom prst="rect">
            <a:avLst/>
          </a:prstGeom>
        </p:spPr>
        <p:txBody>
          <a:bodyPr>
            <a:spAutoFit/>
          </a:bodyPr>
          <a:lstStyle/>
          <a:p>
            <a:r>
              <a:rPr lang="en-US" dirty="0"/>
              <a:t>Prior to final pressurization the wall plate should be pinned to the wall to insure that the shore does not “walk up” the wall.   This is accomplished with 2 – ½” X 8” wall anchors.  Other variables exist that should be referenced in the FOG or SOG Manual.</a:t>
            </a:r>
          </a:p>
        </p:txBody>
      </p:sp>
    </p:spTree>
    <p:extLst>
      <p:ext uri="{BB962C8B-B14F-4D97-AF65-F5344CB8AC3E}">
        <p14:creationId xmlns:p14="http://schemas.microsoft.com/office/powerpoint/2010/main" val="302341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3276600" y="1143000"/>
            <a:ext cx="5486400" cy="2438400"/>
          </a:xfrm>
        </p:spPr>
        <p:txBody>
          <a:bodyPr>
            <a:normAutofit fontScale="92500" lnSpcReduction="20000"/>
          </a:bodyPr>
          <a:lstStyle/>
          <a:p>
            <a:r>
              <a:rPr lang="en-US" dirty="0" err="1" smtClean="0"/>
              <a:t>Raker</a:t>
            </a:r>
            <a:r>
              <a:rPr lang="en-US" dirty="0" smtClean="0"/>
              <a:t> should measure the insertion point height X 14.  The </a:t>
            </a:r>
            <a:r>
              <a:rPr lang="en-US" dirty="0" err="1" smtClean="0"/>
              <a:t>raker</a:t>
            </a:r>
            <a:r>
              <a:rPr lang="en-US" dirty="0" smtClean="0"/>
              <a:t> should receive a 60 degree </a:t>
            </a:r>
            <a:r>
              <a:rPr lang="en-US" dirty="0" err="1" smtClean="0"/>
              <a:t>raker</a:t>
            </a:r>
            <a:r>
              <a:rPr lang="en-US" dirty="0" smtClean="0"/>
              <a:t> cut on the top end and a 30 degree </a:t>
            </a:r>
            <a:r>
              <a:rPr lang="en-US" dirty="0" err="1" smtClean="0"/>
              <a:t>raker</a:t>
            </a:r>
            <a:r>
              <a:rPr lang="en-US" dirty="0" smtClean="0"/>
              <a:t> cut on the bottom end.  If a U Channel base is being utilized in place of a trough base, then the bottom 30 degree cut is omitted and the </a:t>
            </a:r>
            <a:r>
              <a:rPr lang="en-US" dirty="0" err="1" smtClean="0"/>
              <a:t>raker</a:t>
            </a:r>
            <a:r>
              <a:rPr lang="en-US" dirty="0" smtClean="0"/>
              <a:t> is cut perpendicular.  </a:t>
            </a:r>
          </a:p>
          <a:p>
            <a:endParaRPr lang="en-US" dirty="0"/>
          </a:p>
          <a:p>
            <a:r>
              <a:rPr lang="en-US" b="1" dirty="0" smtClean="0">
                <a:solidFill>
                  <a:srgbClr val="FF0000"/>
                </a:solidFill>
              </a:rPr>
              <a:t>Ex.  A 8’ insertion point would receive a </a:t>
            </a:r>
            <a:r>
              <a:rPr lang="en-US" b="1" dirty="0" err="1" smtClean="0">
                <a:solidFill>
                  <a:srgbClr val="FF0000"/>
                </a:solidFill>
              </a:rPr>
              <a:t>raker</a:t>
            </a:r>
            <a:r>
              <a:rPr lang="en-US" b="1" dirty="0" smtClean="0">
                <a:solidFill>
                  <a:srgbClr val="FF0000"/>
                </a:solidFill>
              </a:rPr>
              <a:t> = 112” or 9’ 4”</a:t>
            </a:r>
          </a:p>
          <a:p>
            <a:endParaRPr lang="en-US" b="1" dirty="0">
              <a:solidFill>
                <a:srgbClr val="FF0000"/>
              </a:solidFill>
            </a:endParaRPr>
          </a:p>
          <a:p>
            <a:r>
              <a:rPr lang="en-US" b="1" dirty="0" smtClean="0">
                <a:solidFill>
                  <a:srgbClr val="0070C0"/>
                </a:solidFill>
              </a:rPr>
              <a:t>Application: This is quickly accomplished by utilizing a speed square for the sixty and thirty degree scribe and a 2”X4” block for the 1 ½” return cut.</a:t>
            </a:r>
          </a:p>
          <a:p>
            <a:endParaRPr lang="en-US" b="1" dirty="0" smtClean="0">
              <a:solidFill>
                <a:srgbClr val="0070C0"/>
              </a:solidFill>
            </a:endParaRPr>
          </a:p>
          <a:p>
            <a:r>
              <a:rPr lang="en-US" b="1" dirty="0" smtClean="0">
                <a:solidFill>
                  <a:srgbClr val="00B050"/>
                </a:solidFill>
              </a:rPr>
              <a:t>***see Solid Sole 60 Degree </a:t>
            </a:r>
            <a:r>
              <a:rPr lang="en-US" b="1" dirty="0" err="1" smtClean="0">
                <a:solidFill>
                  <a:srgbClr val="00B050"/>
                </a:solidFill>
              </a:rPr>
              <a:t>Raker</a:t>
            </a:r>
            <a:r>
              <a:rPr lang="en-US" b="1" dirty="0" smtClean="0">
                <a:solidFill>
                  <a:srgbClr val="00B050"/>
                </a:solidFill>
              </a:rPr>
              <a:t> guide for a general illustration of </a:t>
            </a:r>
            <a:r>
              <a:rPr lang="en-US" b="1" dirty="0" err="1" smtClean="0">
                <a:solidFill>
                  <a:srgbClr val="00B050"/>
                </a:solidFill>
              </a:rPr>
              <a:t>raker</a:t>
            </a:r>
            <a:r>
              <a:rPr lang="en-US" b="1" dirty="0" smtClean="0">
                <a:solidFill>
                  <a:srgbClr val="00B050"/>
                </a:solidFill>
              </a:rPr>
              <a:t> cut layouts with speed squares and 2x4’s.</a:t>
            </a:r>
            <a:endParaRPr lang="en-US" b="1" dirty="0">
              <a:solidFill>
                <a:srgbClr val="00B050"/>
              </a:solidFill>
            </a:endParaRPr>
          </a:p>
          <a:p>
            <a:endParaRPr lang="en-US" dirty="0">
              <a:solidFill>
                <a:srgbClr val="00B050"/>
              </a:solidFill>
            </a:endParaRPr>
          </a:p>
        </p:txBody>
      </p:sp>
      <p:sp>
        <p:nvSpPr>
          <p:cNvPr id="7" name="Rectangle 6"/>
          <p:cNvSpPr/>
          <p:nvPr/>
        </p:nvSpPr>
        <p:spPr>
          <a:xfrm rot="5400000">
            <a:off x="-1059180" y="3131820"/>
            <a:ext cx="632460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1600200" y="152400"/>
            <a:ext cx="0" cy="632460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990600" y="2819400"/>
            <a:ext cx="762000" cy="369332"/>
          </a:xfrm>
          <a:prstGeom prst="rect">
            <a:avLst/>
          </a:prstGeom>
          <a:noFill/>
        </p:spPr>
        <p:txBody>
          <a:bodyPr wrap="square" rtlCol="0">
            <a:spAutoFit/>
          </a:bodyPr>
          <a:lstStyle/>
          <a:p>
            <a:r>
              <a:rPr lang="en-US" dirty="0" smtClean="0"/>
              <a:t>136”</a:t>
            </a:r>
            <a:endParaRPr lang="en-US" dirty="0"/>
          </a:p>
        </p:txBody>
      </p:sp>
      <p:sp>
        <p:nvSpPr>
          <p:cNvPr id="27" name="Right Triangle 26"/>
          <p:cNvSpPr/>
          <p:nvPr/>
        </p:nvSpPr>
        <p:spPr>
          <a:xfrm rot="20355375">
            <a:off x="1833632" y="6106305"/>
            <a:ext cx="384448" cy="418686"/>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Triangle 27"/>
          <p:cNvSpPr/>
          <p:nvPr/>
        </p:nvSpPr>
        <p:spPr>
          <a:xfrm rot="15533221">
            <a:off x="2012452" y="6079765"/>
            <a:ext cx="435129" cy="588825"/>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1600200" y="6400800"/>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29" name="Right Triangle 28"/>
          <p:cNvSpPr/>
          <p:nvPr/>
        </p:nvSpPr>
        <p:spPr>
          <a:xfrm rot="4296263">
            <a:off x="1800625" y="108433"/>
            <a:ext cx="469406" cy="506067"/>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Triangle 31"/>
          <p:cNvSpPr/>
          <p:nvPr/>
        </p:nvSpPr>
        <p:spPr>
          <a:xfrm rot="9072412">
            <a:off x="2242780" y="97158"/>
            <a:ext cx="283599" cy="340299"/>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1600200" y="152400"/>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5" name="Title 3"/>
          <p:cNvSpPr>
            <a:spLocks noGrp="1"/>
          </p:cNvSpPr>
          <p:nvPr>
            <p:ph type="title"/>
          </p:nvPr>
        </p:nvSpPr>
        <p:spPr>
          <a:xfrm>
            <a:off x="3276600" y="313398"/>
            <a:ext cx="5867400"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16" name="Picture 15"/>
          <p:cNvPicPr>
            <a:picLocks noChangeAspect="1"/>
          </p:cNvPicPr>
          <p:nvPr/>
        </p:nvPicPr>
        <p:blipFill>
          <a:blip r:embed="rId3"/>
          <a:stretch>
            <a:fillRect/>
          </a:stretch>
        </p:blipFill>
        <p:spPr>
          <a:xfrm>
            <a:off x="7961273" y="21722"/>
            <a:ext cx="1182727" cy="1188823"/>
          </a:xfrm>
          <a:prstGeom prst="rect">
            <a:avLst/>
          </a:prstGeom>
        </p:spPr>
      </p:pic>
      <p:pic>
        <p:nvPicPr>
          <p:cNvPr id="17" name="Picture 16"/>
          <p:cNvPicPr>
            <a:picLocks noChangeAspect="1"/>
          </p:cNvPicPr>
          <p:nvPr/>
        </p:nvPicPr>
        <p:blipFill>
          <a:blip r:embed="rId4"/>
          <a:stretch>
            <a:fillRect/>
          </a:stretch>
        </p:blipFill>
        <p:spPr>
          <a:xfrm>
            <a:off x="7337920" y="6343561"/>
            <a:ext cx="1615580" cy="4572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3276600" y="1143000"/>
            <a:ext cx="5486400" cy="4038600"/>
          </a:xfrm>
        </p:spPr>
        <p:txBody>
          <a:bodyPr>
            <a:normAutofit/>
          </a:bodyPr>
          <a:lstStyle/>
          <a:p>
            <a:r>
              <a:rPr lang="en-US" dirty="0" smtClean="0"/>
              <a:t>Bottom braces x 2  (2 x 6) should measure the insertion point height X seven. Both ends of the braces are perpendicular cuts. It is important to note that 60 degree </a:t>
            </a:r>
            <a:r>
              <a:rPr lang="en-US" dirty="0" err="1" smtClean="0"/>
              <a:t>rakers</a:t>
            </a:r>
            <a:r>
              <a:rPr lang="en-US" dirty="0" smtClean="0"/>
              <a:t> have 12/7 ratio of rise to run.  These braces may run long and can be trimmed as needed. </a:t>
            </a:r>
          </a:p>
          <a:p>
            <a:endParaRPr lang="en-US" dirty="0"/>
          </a:p>
          <a:p>
            <a:r>
              <a:rPr lang="en-US" b="1" dirty="0" smtClean="0">
                <a:solidFill>
                  <a:srgbClr val="FF0000"/>
                </a:solidFill>
              </a:rPr>
              <a:t>Ex.  A 8’ insertion point would receive 2 Bottom Braces = 56” or 4’8” each</a:t>
            </a:r>
          </a:p>
          <a:p>
            <a:endParaRPr lang="en-US" b="1" dirty="0">
              <a:solidFill>
                <a:srgbClr val="FF0000"/>
              </a:solidFill>
            </a:endParaRPr>
          </a:p>
          <a:p>
            <a:endParaRPr lang="en-US" dirty="0"/>
          </a:p>
        </p:txBody>
      </p:sp>
      <p:cxnSp>
        <p:nvCxnSpPr>
          <p:cNvPr id="24" name="Straight Connector 23"/>
          <p:cNvCxnSpPr/>
          <p:nvPr/>
        </p:nvCxnSpPr>
        <p:spPr>
          <a:xfrm>
            <a:off x="1304260" y="869098"/>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295400" y="869098"/>
            <a:ext cx="0" cy="449580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304260" y="5364898"/>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31874" y="2827374"/>
            <a:ext cx="533400" cy="369332"/>
          </a:xfrm>
          <a:prstGeom prst="rect">
            <a:avLst/>
          </a:prstGeom>
          <a:noFill/>
        </p:spPr>
        <p:txBody>
          <a:bodyPr wrap="square" rtlCol="0">
            <a:spAutoFit/>
          </a:bodyPr>
          <a:lstStyle/>
          <a:p>
            <a:r>
              <a:rPr lang="en-US" dirty="0" smtClean="0"/>
              <a:t>56”</a:t>
            </a:r>
            <a:endParaRPr lang="en-US" dirty="0"/>
          </a:p>
        </p:txBody>
      </p:sp>
      <p:sp>
        <p:nvSpPr>
          <p:cNvPr id="27" name="Title 3"/>
          <p:cNvSpPr>
            <a:spLocks noGrp="1"/>
          </p:cNvSpPr>
          <p:nvPr>
            <p:ph type="title"/>
          </p:nvPr>
        </p:nvSpPr>
        <p:spPr>
          <a:xfrm>
            <a:off x="3276600" y="313398"/>
            <a:ext cx="5867400"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28" name="Picture 27"/>
          <p:cNvPicPr>
            <a:picLocks noChangeAspect="1"/>
          </p:cNvPicPr>
          <p:nvPr/>
        </p:nvPicPr>
        <p:blipFill>
          <a:blip r:embed="rId2"/>
          <a:stretch>
            <a:fillRect/>
          </a:stretch>
        </p:blipFill>
        <p:spPr>
          <a:xfrm>
            <a:off x="7961273" y="21722"/>
            <a:ext cx="1182727" cy="1188823"/>
          </a:xfrm>
          <a:prstGeom prst="rect">
            <a:avLst/>
          </a:prstGeom>
        </p:spPr>
      </p:pic>
      <p:pic>
        <p:nvPicPr>
          <p:cNvPr id="29" name="Picture 28"/>
          <p:cNvPicPr>
            <a:picLocks noChangeAspect="1"/>
          </p:cNvPicPr>
          <p:nvPr/>
        </p:nvPicPr>
        <p:blipFill>
          <a:blip r:embed="rId3"/>
          <a:stretch>
            <a:fillRect/>
          </a:stretch>
        </p:blipFill>
        <p:spPr>
          <a:xfrm>
            <a:off x="7337920" y="6343561"/>
            <a:ext cx="1615580" cy="457240"/>
          </a:xfrm>
          <a:prstGeom prst="rect">
            <a:avLst/>
          </a:prstGeom>
        </p:spPr>
      </p:pic>
      <p:sp>
        <p:nvSpPr>
          <p:cNvPr id="32" name="Rectangle 31"/>
          <p:cNvSpPr/>
          <p:nvPr/>
        </p:nvSpPr>
        <p:spPr>
          <a:xfrm rot="5400000">
            <a:off x="-143540" y="2888399"/>
            <a:ext cx="4495802" cy="4572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533400" y="1143000"/>
            <a:ext cx="8229600" cy="4038600"/>
          </a:xfrm>
        </p:spPr>
        <p:txBody>
          <a:bodyPr>
            <a:normAutofit/>
          </a:bodyPr>
          <a:lstStyle/>
          <a:p>
            <a:r>
              <a:rPr lang="en-US" dirty="0" smtClean="0"/>
              <a:t>60 degree Split Sole </a:t>
            </a:r>
            <a:r>
              <a:rPr lang="en-US" dirty="0" err="1" smtClean="0"/>
              <a:t>Rakers</a:t>
            </a:r>
            <a:r>
              <a:rPr lang="en-US" dirty="0" smtClean="0"/>
              <a:t> require a trough base or a U Channel to anchor the </a:t>
            </a:r>
            <a:r>
              <a:rPr lang="en-US" dirty="0" err="1" smtClean="0"/>
              <a:t>raker</a:t>
            </a:r>
            <a:r>
              <a:rPr lang="en-US" dirty="0" smtClean="0"/>
              <a:t>.  Trough bases are constructed utilizing two 36” 2x6’s and one 36” 2x4.  These are assembled by standing the 2x6’s up on their long edge, placing the 2x4 flat in between the 2x6’s and placing seven 16d nails into each side.  Next, place one 18” 2x4 cleat on top of the 2x4 base flush with the end of the trough and nail it with five 16d nails.  If </a:t>
            </a:r>
            <a:r>
              <a:rPr lang="en-US" dirty="0" err="1" smtClean="0"/>
              <a:t>raker</a:t>
            </a:r>
            <a:r>
              <a:rPr lang="en-US" dirty="0" smtClean="0"/>
              <a:t> is to be placed on soil, a 18” square foot will be required under the trough.  This is accomplished by placing three 18” 2x6’s directly under the trough.  </a:t>
            </a:r>
          </a:p>
          <a:p>
            <a:endParaRPr lang="en-US" dirty="0"/>
          </a:p>
        </p:txBody>
      </p:sp>
      <p:cxnSp>
        <p:nvCxnSpPr>
          <p:cNvPr id="24" name="Straight Connector 23"/>
          <p:cNvCxnSpPr/>
          <p:nvPr/>
        </p:nvCxnSpPr>
        <p:spPr>
          <a:xfrm>
            <a:off x="2276783" y="3058369"/>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276783" y="3103671"/>
            <a:ext cx="0" cy="2914562"/>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276783" y="6018233"/>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55853" y="5009687"/>
            <a:ext cx="533400" cy="369332"/>
          </a:xfrm>
          <a:prstGeom prst="rect">
            <a:avLst/>
          </a:prstGeom>
          <a:noFill/>
        </p:spPr>
        <p:txBody>
          <a:bodyPr wrap="square" rtlCol="0">
            <a:spAutoFit/>
          </a:bodyPr>
          <a:lstStyle/>
          <a:p>
            <a:r>
              <a:rPr lang="en-US" dirty="0" smtClean="0"/>
              <a:t>18”</a:t>
            </a:r>
            <a:endParaRPr lang="en-US" dirty="0"/>
          </a:p>
        </p:txBody>
      </p:sp>
      <p:sp>
        <p:nvSpPr>
          <p:cNvPr id="27" name="Title 3"/>
          <p:cNvSpPr>
            <a:spLocks noGrp="1"/>
          </p:cNvSpPr>
          <p:nvPr>
            <p:ph type="title"/>
          </p:nvPr>
        </p:nvSpPr>
        <p:spPr>
          <a:xfrm>
            <a:off x="457200" y="313398"/>
            <a:ext cx="8686800"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28" name="Picture 27"/>
          <p:cNvPicPr>
            <a:picLocks noChangeAspect="1"/>
          </p:cNvPicPr>
          <p:nvPr/>
        </p:nvPicPr>
        <p:blipFill>
          <a:blip r:embed="rId2"/>
          <a:stretch>
            <a:fillRect/>
          </a:stretch>
        </p:blipFill>
        <p:spPr>
          <a:xfrm>
            <a:off x="7961273" y="21722"/>
            <a:ext cx="1182727" cy="1188823"/>
          </a:xfrm>
          <a:prstGeom prst="rect">
            <a:avLst/>
          </a:prstGeom>
        </p:spPr>
      </p:pic>
      <p:pic>
        <p:nvPicPr>
          <p:cNvPr id="29" name="Picture 28"/>
          <p:cNvPicPr>
            <a:picLocks noChangeAspect="1"/>
          </p:cNvPicPr>
          <p:nvPr/>
        </p:nvPicPr>
        <p:blipFill>
          <a:blip r:embed="rId3"/>
          <a:stretch>
            <a:fillRect/>
          </a:stretch>
        </p:blipFill>
        <p:spPr>
          <a:xfrm>
            <a:off x="7337920" y="6343561"/>
            <a:ext cx="1615580" cy="457240"/>
          </a:xfrm>
          <a:prstGeom prst="rect">
            <a:avLst/>
          </a:prstGeom>
        </p:spPr>
      </p:pic>
      <p:sp>
        <p:nvSpPr>
          <p:cNvPr id="15" name="TextBox 14"/>
          <p:cNvSpPr txBox="1"/>
          <p:nvPr/>
        </p:nvSpPr>
        <p:spPr>
          <a:xfrm>
            <a:off x="1723004" y="3833873"/>
            <a:ext cx="533400" cy="369332"/>
          </a:xfrm>
          <a:prstGeom prst="rect">
            <a:avLst/>
          </a:prstGeom>
          <a:noFill/>
        </p:spPr>
        <p:txBody>
          <a:bodyPr wrap="square" rtlCol="0">
            <a:spAutoFit/>
          </a:bodyPr>
          <a:lstStyle/>
          <a:p>
            <a:r>
              <a:rPr lang="en-US" dirty="0" smtClean="0"/>
              <a:t>36”</a:t>
            </a:r>
            <a:endParaRPr lang="en-US" dirty="0"/>
          </a:p>
        </p:txBody>
      </p:sp>
      <p:cxnSp>
        <p:nvCxnSpPr>
          <p:cNvPr id="16" name="Straight Connector 15"/>
          <p:cNvCxnSpPr/>
          <p:nvPr/>
        </p:nvCxnSpPr>
        <p:spPr>
          <a:xfrm>
            <a:off x="3442905" y="4672750"/>
            <a:ext cx="6645" cy="131436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4804144" y="3355431"/>
            <a:ext cx="3674880" cy="3017520"/>
            <a:chOff x="2051194" y="4338447"/>
            <a:chExt cx="3674880" cy="3017520"/>
          </a:xfrm>
        </p:grpSpPr>
        <p:sp>
          <p:nvSpPr>
            <p:cNvPr id="35" name="Rectangle 34"/>
            <p:cNvSpPr/>
            <p:nvPr/>
          </p:nvSpPr>
          <p:spPr>
            <a:xfrm>
              <a:off x="2051194" y="5001555"/>
              <a:ext cx="3674880" cy="767457"/>
            </a:xfrm>
            <a:prstGeom prst="rect">
              <a:avLst/>
            </a:prstGeom>
            <a:solidFill>
              <a:srgbClr val="D0A172">
                <a:alpha val="51000"/>
              </a:srgbClr>
            </a:solidFill>
            <a:ln>
              <a:solidFill>
                <a:srgbClr val="7B5229"/>
              </a:solidFill>
            </a:ln>
            <a:scene3d>
              <a:camera prst="orthographicFront">
                <a:rot lat="0" lon="2400000" rev="0"/>
              </a:camera>
              <a:lightRig rig="threePt" dir="t"/>
            </a:scene3d>
            <a:sp3d extrusionH="127000">
              <a:extrusionClr>
                <a:srgbClr val="7B5229"/>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rot="7269246">
              <a:off x="2510116" y="5618607"/>
              <a:ext cx="3017520" cy="457200"/>
            </a:xfrm>
            <a:prstGeom prst="rect">
              <a:avLst/>
            </a:prstGeom>
            <a:solidFill>
              <a:srgbClr val="D0A172">
                <a:alpha val="51000"/>
              </a:srgbClr>
            </a:solidFill>
            <a:ln>
              <a:solidFill>
                <a:srgbClr val="7B5229"/>
              </a:solidFill>
            </a:ln>
            <a:scene3d>
              <a:camera prst="orthographicFront">
                <a:rot lat="6600000" lon="3600000" rev="0"/>
              </a:camera>
              <a:lightRig rig="threePt" dir="t"/>
            </a:scene3d>
            <a:sp3d extrusionH="190500">
              <a:extrusionClr>
                <a:srgbClr val="D0A172"/>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7269246">
              <a:off x="2575523" y="5437544"/>
              <a:ext cx="1554480" cy="457200"/>
            </a:xfrm>
            <a:prstGeom prst="rect">
              <a:avLst/>
            </a:prstGeom>
            <a:solidFill>
              <a:srgbClr val="D0A172">
                <a:alpha val="51000"/>
              </a:srgbClr>
            </a:solidFill>
            <a:ln>
              <a:solidFill>
                <a:srgbClr val="7B5229"/>
              </a:solidFill>
            </a:ln>
            <a:scene3d>
              <a:camera prst="orthographicFront">
                <a:rot lat="6600000" lon="3600000" rev="0"/>
              </a:camera>
              <a:lightRig rig="threePt" dir="t"/>
            </a:scene3d>
            <a:sp3d extrusionH="190500">
              <a:extrusionClr>
                <a:srgbClr val="D0A172"/>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329903" y="5388175"/>
              <a:ext cx="45720" cy="777240"/>
              <a:chOff x="2194560" y="5577840"/>
              <a:chExt cx="45720" cy="777240"/>
            </a:xfrm>
            <a:scene3d>
              <a:camera prst="orthographicFront">
                <a:rot lat="0" lon="0" rev="5400000"/>
              </a:camera>
              <a:lightRig rig="threePt" dir="t"/>
            </a:scene3d>
          </p:grpSpPr>
          <p:sp>
            <p:nvSpPr>
              <p:cNvPr id="39" name="Oval 38"/>
              <p:cNvSpPr>
                <a:spLocks noChangeAspect="1"/>
              </p:cNvSpPr>
              <p:nvPr/>
            </p:nvSpPr>
            <p:spPr>
              <a:xfrm>
                <a:off x="2194560" y="594360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2194560" y="557784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2194560" y="630936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4547810" y="5380392"/>
              <a:ext cx="45720" cy="777240"/>
              <a:chOff x="2194560" y="5577840"/>
              <a:chExt cx="45720" cy="777240"/>
            </a:xfrm>
            <a:scene3d>
              <a:camera prst="orthographicFront">
                <a:rot lat="0" lon="0" rev="5400000"/>
              </a:camera>
              <a:lightRig rig="threePt" dir="t"/>
            </a:scene3d>
          </p:grpSpPr>
          <p:sp>
            <p:nvSpPr>
              <p:cNvPr id="43" name="Oval 42"/>
              <p:cNvSpPr>
                <a:spLocks noChangeAspect="1"/>
              </p:cNvSpPr>
              <p:nvPr/>
            </p:nvSpPr>
            <p:spPr>
              <a:xfrm>
                <a:off x="2194560" y="594360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a:spLocks noChangeAspect="1"/>
              </p:cNvSpPr>
              <p:nvPr/>
            </p:nvSpPr>
            <p:spPr>
              <a:xfrm>
                <a:off x="2194560" y="557784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2194560" y="630936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Oval 48"/>
            <p:cNvSpPr>
              <a:spLocks noChangeAspect="1"/>
            </p:cNvSpPr>
            <p:nvPr/>
          </p:nvSpPr>
          <p:spPr>
            <a:xfrm>
              <a:off x="5236516" y="5736760"/>
              <a:ext cx="45720" cy="45720"/>
            </a:xfrm>
            <a:prstGeom prst="ellipse">
              <a:avLst/>
            </a:prstGeom>
            <a:solidFill>
              <a:schemeClr val="tx1">
                <a:lumMod val="75000"/>
                <a:lumOff val="25000"/>
              </a:schemeClr>
            </a:solidFill>
            <a:ln>
              <a:solidFill>
                <a:schemeClr val="tx1"/>
              </a:solidFill>
            </a:ln>
            <a:scene3d>
              <a:camera prst="orthographicFront">
                <a:rot lat="0" lon="0" rev="5400000"/>
              </a:camera>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p:cNvSpPr/>
          <p:nvPr/>
        </p:nvSpPr>
        <p:spPr>
          <a:xfrm rot="5400000">
            <a:off x="1493783" y="4332352"/>
            <a:ext cx="2914561" cy="4572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1808330" y="4505280"/>
            <a:ext cx="2914561" cy="1524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1203163" y="4481207"/>
            <a:ext cx="2914561" cy="1524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5400000">
            <a:off x="2317810" y="5122595"/>
            <a:ext cx="1314359" cy="4572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a:spLocks noChangeAspect="1"/>
          </p:cNvSpPr>
          <p:nvPr/>
        </p:nvSpPr>
        <p:spPr>
          <a:xfrm>
            <a:off x="2832226" y="574086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3071787" y="5731327"/>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2961766" y="52473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3094647" y="4843676"/>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2839776" y="48615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934386" y="4109962"/>
            <a:ext cx="3674880" cy="767457"/>
          </a:xfrm>
          <a:prstGeom prst="rect">
            <a:avLst/>
          </a:prstGeom>
          <a:solidFill>
            <a:srgbClr val="D0A172">
              <a:alpha val="51000"/>
            </a:srgbClr>
          </a:solidFill>
          <a:ln>
            <a:solidFill>
              <a:srgbClr val="7B5229"/>
            </a:solidFill>
          </a:ln>
          <a:scene3d>
            <a:camera prst="orthographicFront">
              <a:rot lat="0" lon="2400000" rev="0"/>
            </a:camera>
            <a:lightRig rig="threePt" dir="t"/>
          </a:scene3d>
          <a:sp3d extrusionH="127000">
            <a:extrusionClr>
              <a:srgbClr val="7B5229"/>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31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533400" y="1143000"/>
            <a:ext cx="8229600" cy="2003260"/>
          </a:xfrm>
        </p:spPr>
        <p:txBody>
          <a:bodyPr>
            <a:normAutofit fontScale="85000" lnSpcReduction="20000"/>
          </a:bodyPr>
          <a:lstStyle/>
          <a:p>
            <a:r>
              <a:rPr lang="en-US" dirty="0" smtClean="0"/>
              <a:t>Sole Anchors should be engineered when existing anchors are not proximal to desired </a:t>
            </a:r>
            <a:r>
              <a:rPr lang="en-US" dirty="0" err="1" smtClean="0"/>
              <a:t>raker</a:t>
            </a:r>
            <a:r>
              <a:rPr lang="en-US" dirty="0" smtClean="0"/>
              <a:t> placement or adequate.  These anchors are a minimum of 4”X4”X4’ with 4 – 1”X36” steel pickets driven at 12” spacing at each </a:t>
            </a:r>
            <a:r>
              <a:rPr lang="en-US" dirty="0" err="1" smtClean="0"/>
              <a:t>raker</a:t>
            </a:r>
            <a:r>
              <a:rPr lang="en-US" dirty="0" smtClean="0"/>
              <a:t> location.  Two pickets may be utilized when driven into concrete or paving material.  It may be suitable to run one continuous sole anchor to accommodate multiple </a:t>
            </a:r>
            <a:r>
              <a:rPr lang="en-US" dirty="0" err="1" smtClean="0"/>
              <a:t>rakers</a:t>
            </a:r>
            <a:r>
              <a:rPr lang="en-US" dirty="0" smtClean="0"/>
              <a:t>.  6x6 sole anchors will provide greater strength and stability. </a:t>
            </a:r>
          </a:p>
          <a:p>
            <a:r>
              <a:rPr lang="en-US" b="1" dirty="0" smtClean="0">
                <a:solidFill>
                  <a:srgbClr val="FF0000"/>
                </a:solidFill>
              </a:rPr>
              <a:t>Ex.  A 16’ X 4”X4” could be utilized to accommodate three </a:t>
            </a:r>
            <a:r>
              <a:rPr lang="en-US" b="1" dirty="0" err="1" smtClean="0">
                <a:solidFill>
                  <a:srgbClr val="FF0000"/>
                </a:solidFill>
              </a:rPr>
              <a:t>rakers</a:t>
            </a:r>
            <a:r>
              <a:rPr lang="en-US" b="1" dirty="0" smtClean="0">
                <a:solidFill>
                  <a:srgbClr val="FF0000"/>
                </a:solidFill>
              </a:rPr>
              <a:t> at 6’ spacing between </a:t>
            </a:r>
            <a:r>
              <a:rPr lang="en-US" b="1" dirty="0" err="1" smtClean="0">
                <a:solidFill>
                  <a:srgbClr val="FF0000"/>
                </a:solidFill>
              </a:rPr>
              <a:t>rakers</a:t>
            </a:r>
            <a:r>
              <a:rPr lang="en-US" b="1" dirty="0" smtClean="0">
                <a:solidFill>
                  <a:srgbClr val="FF0000"/>
                </a:solidFill>
              </a:rPr>
              <a:t>.</a:t>
            </a:r>
          </a:p>
          <a:p>
            <a:r>
              <a:rPr lang="en-US" b="1" dirty="0" smtClean="0">
                <a:solidFill>
                  <a:srgbClr val="0070C0"/>
                </a:solidFill>
              </a:rPr>
              <a:t>Application:  Measure the distance on the ground that correlates to the collection point or insertion point.  Add 18” for the back half of the trough base, 3 ½” for the wall plate and 3 ½” for 4X4 wedges or 1 ½” for 2x4 wedges.  Total additional distance is 23” if using 2x4 wedges and 25” if using 4x4 wedges.  This sum results in the distance from the wall at which the sole anchor should be placed.  This should be built while the </a:t>
            </a:r>
            <a:r>
              <a:rPr lang="en-US" b="1" dirty="0" err="1" smtClean="0">
                <a:solidFill>
                  <a:srgbClr val="0070C0"/>
                </a:solidFill>
              </a:rPr>
              <a:t>raker</a:t>
            </a:r>
            <a:r>
              <a:rPr lang="en-US" b="1" dirty="0" smtClean="0">
                <a:solidFill>
                  <a:srgbClr val="0070C0"/>
                </a:solidFill>
              </a:rPr>
              <a:t> shore is being constructed.  This diagram represents a bird’s eye view.  Drilling holes for the pins results in greater assurance that the pins will be driven plumb.</a:t>
            </a:r>
          </a:p>
          <a:p>
            <a:r>
              <a:rPr lang="en-US" b="1" dirty="0">
                <a:solidFill>
                  <a:srgbClr val="FF0000"/>
                </a:solidFill>
              </a:rPr>
              <a:t>Ex.  </a:t>
            </a:r>
            <a:r>
              <a:rPr lang="en-US" b="1" dirty="0" smtClean="0">
                <a:solidFill>
                  <a:srgbClr val="FF0000"/>
                </a:solidFill>
              </a:rPr>
              <a:t>An 8’ insertion point would result in a sole anchor placed at 6’ 7” for 2x4 wedges or 6’9” for 4x4 wedges.  An easier general rule of thumb is to always add two feet</a:t>
            </a:r>
            <a:r>
              <a:rPr lang="en-US" b="1" dirty="0" smtClean="0">
                <a:solidFill>
                  <a:srgbClr val="FF0000"/>
                </a:solidFill>
              </a:rPr>
              <a:t>.  This is derived from the 12/7 pitch of the 60 degree </a:t>
            </a:r>
            <a:r>
              <a:rPr lang="en-US" b="1" dirty="0" err="1" smtClean="0">
                <a:solidFill>
                  <a:srgbClr val="FF0000"/>
                </a:solidFill>
              </a:rPr>
              <a:t>raker</a:t>
            </a:r>
            <a:r>
              <a:rPr lang="en-US" b="1" dirty="0" smtClean="0">
                <a:solidFill>
                  <a:srgbClr val="FF0000"/>
                </a:solidFill>
              </a:rPr>
              <a:t>.  (8 IP X 7 + 24” = 80” or 6’7”</a:t>
            </a:r>
            <a:endParaRPr lang="en-US" b="1" dirty="0">
              <a:solidFill>
                <a:srgbClr val="FF0000"/>
              </a:solidFill>
            </a:endParaRPr>
          </a:p>
          <a:p>
            <a:endParaRPr lang="en-US" dirty="0"/>
          </a:p>
          <a:p>
            <a:endParaRPr lang="en-US" dirty="0"/>
          </a:p>
        </p:txBody>
      </p:sp>
      <p:grpSp>
        <p:nvGrpSpPr>
          <p:cNvPr id="33" name="Group 32"/>
          <p:cNvGrpSpPr/>
          <p:nvPr/>
        </p:nvGrpSpPr>
        <p:grpSpPr>
          <a:xfrm>
            <a:off x="1433530" y="3354016"/>
            <a:ext cx="6019800" cy="548640"/>
            <a:chOff x="1524000" y="4754880"/>
            <a:chExt cx="6019800" cy="548640"/>
          </a:xfrm>
        </p:grpSpPr>
        <p:sp>
          <p:nvSpPr>
            <p:cNvPr id="7" name="Rectangle 6"/>
            <p:cNvSpPr/>
            <p:nvPr/>
          </p:nvSpPr>
          <p:spPr>
            <a:xfrm rot="10800000">
              <a:off x="1524000" y="4937760"/>
              <a:ext cx="601980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2560320" y="4754880"/>
              <a:ext cx="182880" cy="18288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6309360" y="4754880"/>
              <a:ext cx="182880" cy="18288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3840480" y="5029200"/>
              <a:ext cx="182880" cy="18288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120640" y="5029200"/>
              <a:ext cx="182880" cy="18288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ight Triangle 33"/>
          <p:cNvSpPr/>
          <p:nvPr/>
        </p:nvSpPr>
        <p:spPr>
          <a:xfrm>
            <a:off x="3547077" y="3871908"/>
            <a:ext cx="1531620" cy="246973"/>
          </a:xfrm>
          <a:prstGeom prst="rtTriangle">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4"/>
          <p:cNvSpPr/>
          <p:nvPr/>
        </p:nvSpPr>
        <p:spPr>
          <a:xfrm rot="10800000">
            <a:off x="3768800" y="3898908"/>
            <a:ext cx="1531620" cy="216884"/>
          </a:xfrm>
          <a:prstGeom prst="rtTriangle">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3"/>
          <p:cNvSpPr>
            <a:spLocks noGrp="1"/>
          </p:cNvSpPr>
          <p:nvPr>
            <p:ph type="title"/>
          </p:nvPr>
        </p:nvSpPr>
        <p:spPr>
          <a:xfrm>
            <a:off x="304800" y="313398"/>
            <a:ext cx="8839200"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18" name="Picture 17"/>
          <p:cNvPicPr>
            <a:picLocks noChangeAspect="1"/>
          </p:cNvPicPr>
          <p:nvPr/>
        </p:nvPicPr>
        <p:blipFill>
          <a:blip r:embed="rId3"/>
          <a:stretch>
            <a:fillRect/>
          </a:stretch>
        </p:blipFill>
        <p:spPr>
          <a:xfrm>
            <a:off x="7961273" y="21722"/>
            <a:ext cx="1182727" cy="1188823"/>
          </a:xfrm>
          <a:prstGeom prst="rect">
            <a:avLst/>
          </a:prstGeom>
        </p:spPr>
      </p:pic>
      <p:pic>
        <p:nvPicPr>
          <p:cNvPr id="19" name="Picture 18"/>
          <p:cNvPicPr>
            <a:picLocks noChangeAspect="1"/>
          </p:cNvPicPr>
          <p:nvPr/>
        </p:nvPicPr>
        <p:blipFill>
          <a:blip r:embed="rId4"/>
          <a:stretch>
            <a:fillRect/>
          </a:stretch>
        </p:blipFill>
        <p:spPr>
          <a:xfrm>
            <a:off x="7337920" y="6343561"/>
            <a:ext cx="1615580" cy="457240"/>
          </a:xfrm>
          <a:prstGeom prst="rect">
            <a:avLst/>
          </a:prstGeom>
        </p:spPr>
      </p:pic>
      <p:grpSp>
        <p:nvGrpSpPr>
          <p:cNvPr id="20" name="Group 19"/>
          <p:cNvGrpSpPr/>
          <p:nvPr/>
        </p:nvGrpSpPr>
        <p:grpSpPr>
          <a:xfrm rot="10800000">
            <a:off x="4192226" y="4115793"/>
            <a:ext cx="640079" cy="2560320"/>
            <a:chOff x="2584244" y="3100126"/>
            <a:chExt cx="757566" cy="2938634"/>
          </a:xfrm>
        </p:grpSpPr>
        <p:sp>
          <p:nvSpPr>
            <p:cNvPr id="21" name="Rectangle 20"/>
            <p:cNvSpPr/>
            <p:nvPr/>
          </p:nvSpPr>
          <p:spPr>
            <a:xfrm rot="5400000">
              <a:off x="1493783" y="4332352"/>
              <a:ext cx="2914561" cy="4572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5400000">
              <a:off x="1808329" y="4505280"/>
              <a:ext cx="2914561" cy="1524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5400000">
              <a:off x="1203163" y="4481207"/>
              <a:ext cx="2914561" cy="1524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5400000">
              <a:off x="2317810" y="5122595"/>
              <a:ext cx="1314359" cy="457200"/>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2832226" y="574086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a:spLocks noChangeAspect="1"/>
            </p:cNvSpPr>
            <p:nvPr/>
          </p:nvSpPr>
          <p:spPr>
            <a:xfrm>
              <a:off x="3071787" y="5731327"/>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a:spLocks noChangeAspect="1"/>
            </p:cNvSpPr>
            <p:nvPr/>
          </p:nvSpPr>
          <p:spPr>
            <a:xfrm>
              <a:off x="2961766" y="52473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3094647" y="4843676"/>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2839776" y="486152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rot="7269246">
            <a:off x="5636451" y="4659749"/>
            <a:ext cx="2651760" cy="731520"/>
          </a:xfrm>
          <a:prstGeom prst="rect">
            <a:avLst/>
          </a:prstGeom>
          <a:solidFill>
            <a:srgbClr val="D0A172">
              <a:alpha val="51000"/>
            </a:srgbClr>
          </a:solidFill>
          <a:ln>
            <a:solidFill>
              <a:srgbClr val="7B5229"/>
            </a:solidFill>
          </a:ln>
          <a:scene3d>
            <a:camera prst="orthographicFront">
              <a:rot lat="12600000" lon="15000000" rev="1800000"/>
            </a:camera>
            <a:lightRig rig="threePt" dir="t"/>
          </a:scene3d>
          <a:sp3d extrusionH="190500">
            <a:extrusionClr>
              <a:srgbClr val="D0A172"/>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7269246">
            <a:off x="4947746" y="4647701"/>
            <a:ext cx="2651760" cy="731520"/>
          </a:xfrm>
          <a:prstGeom prst="rect">
            <a:avLst/>
          </a:prstGeom>
          <a:solidFill>
            <a:srgbClr val="D0A172">
              <a:alpha val="51000"/>
            </a:srgbClr>
          </a:solidFill>
          <a:ln>
            <a:solidFill>
              <a:srgbClr val="7B5229"/>
            </a:solidFill>
          </a:ln>
          <a:scene3d>
            <a:camera prst="orthographicFront">
              <a:rot lat="12600000" lon="15000000" rev="1800000"/>
            </a:camera>
            <a:lightRig rig="threePt" dir="t"/>
          </a:scene3d>
          <a:sp3d extrusionH="190500">
            <a:extrusionClr>
              <a:srgbClr val="D0A172"/>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rot="7269246">
            <a:off x="4270657" y="4635653"/>
            <a:ext cx="2651760" cy="731520"/>
          </a:xfrm>
          <a:prstGeom prst="rect">
            <a:avLst/>
          </a:prstGeom>
          <a:solidFill>
            <a:srgbClr val="D0A172">
              <a:alpha val="51000"/>
            </a:srgbClr>
          </a:solidFill>
          <a:ln>
            <a:solidFill>
              <a:srgbClr val="7B5229"/>
            </a:solidFill>
          </a:ln>
          <a:scene3d>
            <a:camera prst="orthographicFront">
              <a:rot lat="12600000" lon="15000000" rev="1800000"/>
            </a:camera>
            <a:lightRig rig="threePt" dir="t"/>
          </a:scene3d>
          <a:sp3d extrusionH="190500">
            <a:extrusionClr>
              <a:srgbClr val="D0A172"/>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5356429" y="3701626"/>
            <a:ext cx="1466556" cy="1184359"/>
          </a:xfrm>
          <a:prstGeom prst="rect">
            <a:avLst/>
          </a:prstGeom>
          <a:solidFill>
            <a:srgbClr val="D0A172">
              <a:alpha val="51000"/>
            </a:srgbClr>
          </a:solidFill>
          <a:ln>
            <a:solidFill>
              <a:srgbClr val="7B5229"/>
            </a:solidFill>
          </a:ln>
          <a:scene3d>
            <a:camera prst="orthographicFront">
              <a:rot lat="0" lon="2400000" rev="0"/>
            </a:camera>
            <a:lightRig rig="threePt" dir="t"/>
          </a:scene3d>
          <a:sp3d extrusionH="69850">
            <a:extrusionClr>
              <a:srgbClr val="7B5229"/>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378960" y="3100126"/>
            <a:ext cx="2540428" cy="2179499"/>
            <a:chOff x="1378960" y="3100126"/>
            <a:chExt cx="2947954" cy="2179499"/>
          </a:xfrm>
        </p:grpSpPr>
        <p:sp>
          <p:nvSpPr>
            <p:cNvPr id="36" name="Rectangle 35"/>
            <p:cNvSpPr/>
            <p:nvPr/>
          </p:nvSpPr>
          <p:spPr>
            <a:xfrm>
              <a:off x="1378960" y="3100126"/>
              <a:ext cx="291456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1391088" y="3813717"/>
              <a:ext cx="291456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412353" y="4560952"/>
              <a:ext cx="291456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 Placeholder 5"/>
          <p:cNvSpPr>
            <a:spLocks noGrp="1"/>
          </p:cNvSpPr>
          <p:nvPr>
            <p:ph type="body" sz="half" idx="2"/>
          </p:nvPr>
        </p:nvSpPr>
        <p:spPr>
          <a:xfrm>
            <a:off x="533400" y="1072997"/>
            <a:ext cx="8229600" cy="4038600"/>
          </a:xfrm>
        </p:spPr>
        <p:txBody>
          <a:bodyPr>
            <a:normAutofit/>
          </a:bodyPr>
          <a:lstStyle/>
          <a:p>
            <a:r>
              <a:rPr lang="en-US" dirty="0" smtClean="0"/>
              <a:t>U Channel bases do not require a sole anchor but do require a parapet to be dug in the soil.  This parapet should be approximately 20” square. The angle of the parapet should loosely mimic the angle of the bottom </a:t>
            </a:r>
            <a:r>
              <a:rPr lang="en-US" dirty="0" err="1" smtClean="0"/>
              <a:t>raker</a:t>
            </a:r>
            <a:r>
              <a:rPr lang="en-US" dirty="0" smtClean="0"/>
              <a:t> cut which is thirty degrees.  The U Channel is constructed by cutting three 2x6’s to 18” lengths.  Cut an 18” 4x4 and place the 2x6’s centered on the 4x4.  Place two 16d nails into each 2x6 at the 4x4 joints.  Then place two 12”x12” gusset plates centered on each side of the 4x4 and nail with eight 16d nails.</a:t>
            </a:r>
          </a:p>
          <a:p>
            <a:endParaRPr lang="en-US" dirty="0"/>
          </a:p>
        </p:txBody>
      </p:sp>
      <p:cxnSp>
        <p:nvCxnSpPr>
          <p:cNvPr id="24" name="Straight Connector 23"/>
          <p:cNvCxnSpPr/>
          <p:nvPr/>
        </p:nvCxnSpPr>
        <p:spPr>
          <a:xfrm>
            <a:off x="1209983" y="3103407"/>
            <a:ext cx="1066800" cy="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219200" y="3072548"/>
            <a:ext cx="0" cy="2393990"/>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209983" y="5438390"/>
            <a:ext cx="2709405" cy="28148"/>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06398" y="5585777"/>
            <a:ext cx="533400" cy="369332"/>
          </a:xfrm>
          <a:prstGeom prst="rect">
            <a:avLst/>
          </a:prstGeom>
          <a:noFill/>
        </p:spPr>
        <p:txBody>
          <a:bodyPr wrap="square" rtlCol="0">
            <a:spAutoFit/>
          </a:bodyPr>
          <a:lstStyle/>
          <a:p>
            <a:r>
              <a:rPr lang="en-US" dirty="0" smtClean="0"/>
              <a:t>18”</a:t>
            </a:r>
            <a:endParaRPr lang="en-US" dirty="0"/>
          </a:p>
        </p:txBody>
      </p:sp>
      <p:sp>
        <p:nvSpPr>
          <p:cNvPr id="27" name="Title 3"/>
          <p:cNvSpPr>
            <a:spLocks noGrp="1"/>
          </p:cNvSpPr>
          <p:nvPr>
            <p:ph type="title"/>
          </p:nvPr>
        </p:nvSpPr>
        <p:spPr>
          <a:xfrm>
            <a:off x="457200" y="313398"/>
            <a:ext cx="8686800"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28" name="Picture 27"/>
          <p:cNvPicPr>
            <a:picLocks noChangeAspect="1"/>
          </p:cNvPicPr>
          <p:nvPr/>
        </p:nvPicPr>
        <p:blipFill>
          <a:blip r:embed="rId2"/>
          <a:stretch>
            <a:fillRect/>
          </a:stretch>
        </p:blipFill>
        <p:spPr>
          <a:xfrm>
            <a:off x="7961273" y="21722"/>
            <a:ext cx="1182727" cy="1188823"/>
          </a:xfrm>
          <a:prstGeom prst="rect">
            <a:avLst/>
          </a:prstGeom>
        </p:spPr>
      </p:pic>
      <p:pic>
        <p:nvPicPr>
          <p:cNvPr id="29" name="Picture 28"/>
          <p:cNvPicPr>
            <a:picLocks noChangeAspect="1"/>
          </p:cNvPicPr>
          <p:nvPr/>
        </p:nvPicPr>
        <p:blipFill>
          <a:blip r:embed="rId3"/>
          <a:stretch>
            <a:fillRect/>
          </a:stretch>
        </p:blipFill>
        <p:spPr>
          <a:xfrm>
            <a:off x="7337920" y="6343561"/>
            <a:ext cx="1615580" cy="457240"/>
          </a:xfrm>
          <a:prstGeom prst="rect">
            <a:avLst/>
          </a:prstGeom>
        </p:spPr>
      </p:pic>
      <p:sp>
        <p:nvSpPr>
          <p:cNvPr id="15" name="TextBox 14"/>
          <p:cNvSpPr txBox="1"/>
          <p:nvPr/>
        </p:nvSpPr>
        <p:spPr>
          <a:xfrm>
            <a:off x="636650" y="3961022"/>
            <a:ext cx="548939" cy="369332"/>
          </a:xfrm>
          <a:prstGeom prst="rect">
            <a:avLst/>
          </a:prstGeom>
          <a:noFill/>
        </p:spPr>
        <p:txBody>
          <a:bodyPr wrap="square" rtlCol="0">
            <a:spAutoFit/>
          </a:bodyPr>
          <a:lstStyle/>
          <a:p>
            <a:r>
              <a:rPr lang="en-US" dirty="0" smtClean="0"/>
              <a:t>18”</a:t>
            </a:r>
            <a:endParaRPr lang="en-US" dirty="0"/>
          </a:p>
        </p:txBody>
      </p:sp>
      <p:sp>
        <p:nvSpPr>
          <p:cNvPr id="38" name="Rectangle 37"/>
          <p:cNvSpPr/>
          <p:nvPr/>
        </p:nvSpPr>
        <p:spPr>
          <a:xfrm rot="7269246">
            <a:off x="5276166" y="4816633"/>
            <a:ext cx="2011680" cy="457200"/>
          </a:xfrm>
          <a:prstGeom prst="rect">
            <a:avLst/>
          </a:prstGeom>
          <a:solidFill>
            <a:srgbClr val="D0A172">
              <a:alpha val="51000"/>
            </a:srgbClr>
          </a:solidFill>
          <a:ln>
            <a:solidFill>
              <a:srgbClr val="7B5229"/>
            </a:solidFill>
          </a:ln>
          <a:scene3d>
            <a:camera prst="orthographicFront">
              <a:rot lat="6600000" lon="3600000" rev="0"/>
            </a:camera>
            <a:lightRig rig="threePt" dir="t"/>
          </a:scene3d>
          <a:sp3d extrusionH="425450">
            <a:extrusionClr>
              <a:srgbClr val="D0A172"/>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415810" y="6088543"/>
            <a:ext cx="45720" cy="777240"/>
            <a:chOff x="2194560" y="5577840"/>
            <a:chExt cx="45720" cy="777240"/>
          </a:xfrm>
          <a:scene3d>
            <a:camera prst="orthographicFront">
              <a:rot lat="0" lon="0" rev="5400000"/>
            </a:camera>
            <a:lightRig rig="threePt" dir="t"/>
          </a:scene3d>
        </p:grpSpPr>
        <p:sp>
          <p:nvSpPr>
            <p:cNvPr id="39" name="Oval 38"/>
            <p:cNvSpPr>
              <a:spLocks noChangeAspect="1"/>
            </p:cNvSpPr>
            <p:nvPr/>
          </p:nvSpPr>
          <p:spPr>
            <a:xfrm>
              <a:off x="2194560" y="594360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2194560" y="557784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2194560" y="630936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2633717" y="6080760"/>
            <a:ext cx="45720" cy="777240"/>
            <a:chOff x="2194560" y="5577840"/>
            <a:chExt cx="45720" cy="777240"/>
          </a:xfrm>
          <a:scene3d>
            <a:camera prst="orthographicFront">
              <a:rot lat="0" lon="0" rev="5400000"/>
            </a:camera>
            <a:lightRig rig="threePt" dir="t"/>
          </a:scene3d>
        </p:grpSpPr>
        <p:sp>
          <p:nvSpPr>
            <p:cNvPr id="43" name="Oval 42"/>
            <p:cNvSpPr>
              <a:spLocks noChangeAspect="1"/>
            </p:cNvSpPr>
            <p:nvPr/>
          </p:nvSpPr>
          <p:spPr>
            <a:xfrm>
              <a:off x="2194560" y="594360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a:spLocks noChangeAspect="1"/>
            </p:cNvSpPr>
            <p:nvPr/>
          </p:nvSpPr>
          <p:spPr>
            <a:xfrm>
              <a:off x="2194560" y="557784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2194560" y="6309360"/>
              <a:ext cx="45720" cy="45720"/>
            </a:xfrm>
            <a:prstGeom prst="ellipse">
              <a:avLst/>
            </a:prstGeom>
            <a:solidFill>
              <a:schemeClr val="tx1">
                <a:lumMod val="75000"/>
                <a:lumOff val="25000"/>
              </a:schemeClr>
            </a:solidFill>
            <a:ln>
              <a:solidFill>
                <a:schemeClr val="tx1"/>
              </a:solidFill>
            </a:ln>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Oval 48"/>
          <p:cNvSpPr>
            <a:spLocks noChangeAspect="1"/>
          </p:cNvSpPr>
          <p:nvPr/>
        </p:nvSpPr>
        <p:spPr>
          <a:xfrm>
            <a:off x="3322423" y="6437128"/>
            <a:ext cx="45720" cy="45720"/>
          </a:xfrm>
          <a:prstGeom prst="ellipse">
            <a:avLst/>
          </a:prstGeom>
          <a:solidFill>
            <a:schemeClr val="tx1">
              <a:lumMod val="75000"/>
              <a:lumOff val="25000"/>
            </a:schemeClr>
          </a:solidFill>
          <a:ln>
            <a:solidFill>
              <a:schemeClr val="tx1"/>
            </a:solidFill>
          </a:ln>
          <a:scene3d>
            <a:camera prst="orthographicFront">
              <a:rot lat="0" lon="0" rev="5400000"/>
            </a:camera>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2421587" y="3036833"/>
            <a:ext cx="613476" cy="2217710"/>
            <a:chOff x="2540854" y="3061915"/>
            <a:chExt cx="613476" cy="2914561"/>
          </a:xfrm>
        </p:grpSpPr>
        <p:sp>
          <p:nvSpPr>
            <p:cNvPr id="32" name="Rectangle 31"/>
            <p:cNvSpPr/>
            <p:nvPr/>
          </p:nvSpPr>
          <p:spPr>
            <a:xfrm rot="5400000">
              <a:off x="1378961" y="4291030"/>
              <a:ext cx="2914561" cy="456332"/>
            </a:xfrm>
            <a:prstGeom prst="rect">
              <a:avLst/>
            </a:prstGeom>
            <a:blipFill>
              <a:blip r:embed="rId4"/>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2314133" y="4417604"/>
              <a:ext cx="1600200" cy="80195"/>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1781441" y="4417016"/>
              <a:ext cx="1600200" cy="813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8" name="Straight Connector 47"/>
          <p:cNvCxnSpPr>
            <a:stCxn id="47" idx="3"/>
          </p:cNvCxnSpPr>
          <p:nvPr/>
        </p:nvCxnSpPr>
        <p:spPr>
          <a:xfrm flipH="1">
            <a:off x="3901062" y="4920289"/>
            <a:ext cx="18326" cy="770396"/>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5556032" y="3878120"/>
            <a:ext cx="1466556" cy="1184359"/>
          </a:xfrm>
          <a:prstGeom prst="rect">
            <a:avLst/>
          </a:prstGeom>
          <a:solidFill>
            <a:srgbClr val="D0A172">
              <a:alpha val="51000"/>
            </a:srgbClr>
          </a:solidFill>
          <a:ln>
            <a:solidFill>
              <a:srgbClr val="7B5229"/>
            </a:solidFill>
          </a:ln>
          <a:scene3d>
            <a:camera prst="orthographicFront">
              <a:rot lat="0" lon="2400000" rev="0"/>
            </a:camera>
            <a:lightRig rig="threePt" dir="t"/>
          </a:scene3d>
          <a:sp3d extrusionH="69850">
            <a:extrusionClr>
              <a:srgbClr val="7B5229"/>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5874797" y="4707698"/>
            <a:ext cx="920286" cy="301582"/>
            <a:chOff x="4528052" y="3097635"/>
            <a:chExt cx="640080" cy="242084"/>
          </a:xfrm>
        </p:grpSpPr>
        <p:grpSp>
          <p:nvGrpSpPr>
            <p:cNvPr id="59" name="Group 58"/>
            <p:cNvGrpSpPr/>
            <p:nvPr/>
          </p:nvGrpSpPr>
          <p:grpSpPr>
            <a:xfrm>
              <a:off x="4528052" y="3097635"/>
              <a:ext cx="320040" cy="228600"/>
              <a:chOff x="2377440" y="6126480"/>
              <a:chExt cx="320040" cy="228600"/>
            </a:xfrm>
          </p:grpSpPr>
          <p:sp>
            <p:nvSpPr>
              <p:cNvPr id="60" name="Oval 59"/>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4985252" y="3111119"/>
              <a:ext cx="182880" cy="228600"/>
              <a:chOff x="5463621" y="3067542"/>
              <a:chExt cx="182880" cy="228600"/>
            </a:xfrm>
          </p:grpSpPr>
          <p:sp>
            <p:nvSpPr>
              <p:cNvPr id="66" name="Oval 65"/>
              <p:cNvSpPr>
                <a:spLocks noChangeAspect="1"/>
              </p:cNvSpPr>
              <p:nvPr/>
            </p:nvSpPr>
            <p:spPr>
              <a:xfrm>
                <a:off x="5463621" y="315898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a:spLocks noChangeAspect="1"/>
              </p:cNvSpPr>
              <p:nvPr/>
            </p:nvSpPr>
            <p:spPr>
              <a:xfrm>
                <a:off x="5600781" y="306754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a:spLocks noChangeAspect="1"/>
              </p:cNvSpPr>
              <p:nvPr/>
            </p:nvSpPr>
            <p:spPr>
              <a:xfrm>
                <a:off x="5600781" y="325042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380862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533400" y="1072997"/>
            <a:ext cx="8229600" cy="4038600"/>
          </a:xfrm>
        </p:spPr>
        <p:txBody>
          <a:bodyPr>
            <a:normAutofit/>
          </a:bodyPr>
          <a:lstStyle/>
          <a:p>
            <a:r>
              <a:rPr lang="en-US" dirty="0" smtClean="0"/>
              <a:t>The U Channel also requires a pin to be placed at the top of the channel to prevent rear displacement.  It is important to not that the U Channel is only approved as an option for 60 degree split sole </a:t>
            </a:r>
            <a:r>
              <a:rPr lang="en-US" dirty="0" err="1" smtClean="0"/>
              <a:t>rakers</a:t>
            </a:r>
            <a:r>
              <a:rPr lang="en-US" dirty="0" smtClean="0"/>
              <a:t>.  It is not approved for 45 degree Split Sole </a:t>
            </a:r>
            <a:r>
              <a:rPr lang="en-US" dirty="0" err="1" smtClean="0"/>
              <a:t>raker</a:t>
            </a:r>
            <a:r>
              <a:rPr lang="en-US" dirty="0" smtClean="0"/>
              <a:t> applications.</a:t>
            </a:r>
            <a:endParaRPr lang="en-US" dirty="0"/>
          </a:p>
        </p:txBody>
      </p:sp>
      <p:sp>
        <p:nvSpPr>
          <p:cNvPr id="27" name="Title 3"/>
          <p:cNvSpPr>
            <a:spLocks noGrp="1"/>
          </p:cNvSpPr>
          <p:nvPr>
            <p:ph type="title"/>
          </p:nvPr>
        </p:nvSpPr>
        <p:spPr>
          <a:xfrm>
            <a:off x="457200" y="313398"/>
            <a:ext cx="8686800"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28" name="Picture 27"/>
          <p:cNvPicPr>
            <a:picLocks noChangeAspect="1"/>
          </p:cNvPicPr>
          <p:nvPr/>
        </p:nvPicPr>
        <p:blipFill>
          <a:blip r:embed="rId2"/>
          <a:stretch>
            <a:fillRect/>
          </a:stretch>
        </p:blipFill>
        <p:spPr>
          <a:xfrm>
            <a:off x="7961273" y="21722"/>
            <a:ext cx="1182727" cy="1188823"/>
          </a:xfrm>
          <a:prstGeom prst="rect">
            <a:avLst/>
          </a:prstGeom>
        </p:spPr>
      </p:pic>
      <p:pic>
        <p:nvPicPr>
          <p:cNvPr id="29" name="Picture 28"/>
          <p:cNvPicPr>
            <a:picLocks noChangeAspect="1"/>
          </p:cNvPicPr>
          <p:nvPr/>
        </p:nvPicPr>
        <p:blipFill>
          <a:blip r:embed="rId3"/>
          <a:stretch>
            <a:fillRect/>
          </a:stretch>
        </p:blipFill>
        <p:spPr>
          <a:xfrm>
            <a:off x="7337920" y="6343561"/>
            <a:ext cx="1615580" cy="457240"/>
          </a:xfrm>
          <a:prstGeom prst="rect">
            <a:avLst/>
          </a:prstGeom>
        </p:spPr>
      </p:pic>
      <p:grpSp>
        <p:nvGrpSpPr>
          <p:cNvPr id="7" name="Group 6"/>
          <p:cNvGrpSpPr/>
          <p:nvPr/>
        </p:nvGrpSpPr>
        <p:grpSpPr>
          <a:xfrm>
            <a:off x="2667000" y="2971800"/>
            <a:ext cx="2834640" cy="2834640"/>
            <a:chOff x="3730806" y="4039767"/>
            <a:chExt cx="2217710" cy="2143659"/>
          </a:xfrm>
        </p:grpSpPr>
        <p:grpSp>
          <p:nvGrpSpPr>
            <p:cNvPr id="2" name="Group 1"/>
            <p:cNvGrpSpPr/>
            <p:nvPr/>
          </p:nvGrpSpPr>
          <p:grpSpPr>
            <a:xfrm>
              <a:off x="4920541" y="4039767"/>
              <a:ext cx="180701" cy="2143659"/>
              <a:chOff x="5103448" y="3277964"/>
              <a:chExt cx="180701" cy="2143659"/>
            </a:xfrm>
            <a:scene3d>
              <a:camera prst="orthographicFront">
                <a:rot lat="0" lon="0" rev="7200000"/>
              </a:camera>
              <a:lightRig rig="threePt" dir="t"/>
            </a:scene3d>
          </p:grpSpPr>
          <p:sp>
            <p:nvSpPr>
              <p:cNvPr id="50" name="Rectangle 49"/>
              <p:cNvSpPr/>
              <p:nvPr/>
            </p:nvSpPr>
            <p:spPr>
              <a:xfrm>
                <a:off x="5103448" y="3277964"/>
                <a:ext cx="18070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103448" y="3996637"/>
                <a:ext cx="18070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103448" y="4702950"/>
                <a:ext cx="180701" cy="718673"/>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3730806" y="4070499"/>
              <a:ext cx="2217710" cy="1005840"/>
              <a:chOff x="3730806" y="4070499"/>
              <a:chExt cx="2217710" cy="981646"/>
            </a:xfrm>
          </p:grpSpPr>
          <p:sp>
            <p:nvSpPr>
              <p:cNvPr id="53" name="Rectangle 52"/>
              <p:cNvSpPr/>
              <p:nvPr/>
            </p:nvSpPr>
            <p:spPr>
              <a:xfrm rot="8970103">
                <a:off x="3730806" y="4579003"/>
                <a:ext cx="2217710" cy="456332"/>
              </a:xfrm>
              <a:prstGeom prst="rect">
                <a:avLst/>
              </a:prstGeom>
              <a:blipFill>
                <a:blip r:embed="rId4"/>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rot="9049006">
                <a:off x="4153549" y="4070499"/>
                <a:ext cx="1194445" cy="98164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p:cNvGrpSpPr/>
              <p:nvPr/>
            </p:nvGrpSpPr>
            <p:grpSpPr>
              <a:xfrm rot="19760791">
                <a:off x="4379516" y="4603626"/>
                <a:ext cx="920286" cy="301582"/>
                <a:chOff x="4528052" y="3097635"/>
                <a:chExt cx="640080" cy="242084"/>
              </a:xfrm>
            </p:grpSpPr>
            <p:grpSp>
              <p:nvGrpSpPr>
                <p:cNvPr id="65" name="Group 64"/>
                <p:cNvGrpSpPr/>
                <p:nvPr/>
              </p:nvGrpSpPr>
              <p:grpSpPr>
                <a:xfrm>
                  <a:off x="4528052" y="3097635"/>
                  <a:ext cx="320040" cy="228600"/>
                  <a:chOff x="2377440" y="6126480"/>
                  <a:chExt cx="320040" cy="228600"/>
                </a:xfrm>
              </p:grpSpPr>
              <p:sp>
                <p:nvSpPr>
                  <p:cNvPr id="73" name="Oval 72"/>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4985252" y="3111119"/>
                  <a:ext cx="182880" cy="228600"/>
                  <a:chOff x="5463621" y="3067542"/>
                  <a:chExt cx="182880" cy="228600"/>
                </a:xfrm>
              </p:grpSpPr>
              <p:sp>
                <p:nvSpPr>
                  <p:cNvPr id="68" name="Oval 67"/>
                  <p:cNvSpPr>
                    <a:spLocks noChangeAspect="1"/>
                  </p:cNvSpPr>
                  <p:nvPr/>
                </p:nvSpPr>
                <p:spPr>
                  <a:xfrm>
                    <a:off x="5463621" y="315898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a:spLocks noChangeAspect="1"/>
                  </p:cNvSpPr>
                  <p:nvPr/>
                </p:nvSpPr>
                <p:spPr>
                  <a:xfrm>
                    <a:off x="5600781" y="306754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a:spLocks noChangeAspect="1"/>
                  </p:cNvSpPr>
                  <p:nvPr/>
                </p:nvSpPr>
                <p:spPr>
                  <a:xfrm>
                    <a:off x="5600781" y="3250422"/>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sp>
        <p:nvSpPr>
          <p:cNvPr id="78" name="Rectangle 77"/>
          <p:cNvSpPr/>
          <p:nvPr/>
        </p:nvSpPr>
        <p:spPr>
          <a:xfrm rot="3458650">
            <a:off x="4550553" y="3026430"/>
            <a:ext cx="1493520" cy="113465"/>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268279" y="2523460"/>
            <a:ext cx="5146158" cy="2721935"/>
          </a:xfrm>
          <a:custGeom>
            <a:avLst/>
            <a:gdLst>
              <a:gd name="connsiteX0" fmla="*/ 0 w 5146158"/>
              <a:gd name="connsiteY0" fmla="*/ 1821712 h 2721935"/>
              <a:gd name="connsiteX1" fmla="*/ 113414 w 5146158"/>
              <a:gd name="connsiteY1" fmla="*/ 1807535 h 2721935"/>
              <a:gd name="connsiteX2" fmla="*/ 198474 w 5146158"/>
              <a:gd name="connsiteY2" fmla="*/ 1814624 h 2721935"/>
              <a:gd name="connsiteX3" fmla="*/ 219740 w 5146158"/>
              <a:gd name="connsiteY3" fmla="*/ 1828800 h 2721935"/>
              <a:gd name="connsiteX4" fmla="*/ 248093 w 5146158"/>
              <a:gd name="connsiteY4" fmla="*/ 1835889 h 2721935"/>
              <a:gd name="connsiteX5" fmla="*/ 311888 w 5146158"/>
              <a:gd name="connsiteY5" fmla="*/ 1864242 h 2721935"/>
              <a:gd name="connsiteX6" fmla="*/ 318977 w 5146158"/>
              <a:gd name="connsiteY6" fmla="*/ 1885507 h 2721935"/>
              <a:gd name="connsiteX7" fmla="*/ 326065 w 5146158"/>
              <a:gd name="connsiteY7" fmla="*/ 1963480 h 2721935"/>
              <a:gd name="connsiteX8" fmla="*/ 368595 w 5146158"/>
              <a:gd name="connsiteY8" fmla="*/ 1984745 h 2721935"/>
              <a:gd name="connsiteX9" fmla="*/ 389861 w 5146158"/>
              <a:gd name="connsiteY9" fmla="*/ 2013098 h 2721935"/>
              <a:gd name="connsiteX10" fmla="*/ 396949 w 5146158"/>
              <a:gd name="connsiteY10" fmla="*/ 2034363 h 2721935"/>
              <a:gd name="connsiteX11" fmla="*/ 404037 w 5146158"/>
              <a:gd name="connsiteY11" fmla="*/ 2140689 h 2721935"/>
              <a:gd name="connsiteX12" fmla="*/ 432391 w 5146158"/>
              <a:gd name="connsiteY12" fmla="*/ 2147777 h 2721935"/>
              <a:gd name="connsiteX13" fmla="*/ 474921 w 5146158"/>
              <a:gd name="connsiteY13" fmla="*/ 2161954 h 2721935"/>
              <a:gd name="connsiteX14" fmla="*/ 496186 w 5146158"/>
              <a:gd name="connsiteY14" fmla="*/ 2169042 h 2721935"/>
              <a:gd name="connsiteX15" fmla="*/ 517451 w 5146158"/>
              <a:gd name="connsiteY15" fmla="*/ 2176131 h 2721935"/>
              <a:gd name="connsiteX16" fmla="*/ 545805 w 5146158"/>
              <a:gd name="connsiteY16" fmla="*/ 2218661 h 2721935"/>
              <a:gd name="connsiteX17" fmla="*/ 559981 w 5146158"/>
              <a:gd name="connsiteY17" fmla="*/ 2239926 h 2721935"/>
              <a:gd name="connsiteX18" fmla="*/ 588335 w 5146158"/>
              <a:gd name="connsiteY18" fmla="*/ 2282456 h 2721935"/>
              <a:gd name="connsiteX19" fmla="*/ 602512 w 5146158"/>
              <a:gd name="connsiteY19" fmla="*/ 2303721 h 2721935"/>
              <a:gd name="connsiteX20" fmla="*/ 623777 w 5146158"/>
              <a:gd name="connsiteY20" fmla="*/ 2332075 h 2721935"/>
              <a:gd name="connsiteX21" fmla="*/ 630865 w 5146158"/>
              <a:gd name="connsiteY21" fmla="*/ 2353340 h 2721935"/>
              <a:gd name="connsiteX22" fmla="*/ 645042 w 5146158"/>
              <a:gd name="connsiteY22" fmla="*/ 2374605 h 2721935"/>
              <a:gd name="connsiteX23" fmla="*/ 680484 w 5146158"/>
              <a:gd name="connsiteY23" fmla="*/ 2431312 h 2721935"/>
              <a:gd name="connsiteX24" fmla="*/ 694661 w 5146158"/>
              <a:gd name="connsiteY24" fmla="*/ 2459666 h 2721935"/>
              <a:gd name="connsiteX25" fmla="*/ 708837 w 5146158"/>
              <a:gd name="connsiteY25" fmla="*/ 2502196 h 2721935"/>
              <a:gd name="connsiteX26" fmla="*/ 723014 w 5146158"/>
              <a:gd name="connsiteY26" fmla="*/ 2523461 h 2721935"/>
              <a:gd name="connsiteX27" fmla="*/ 751368 w 5146158"/>
              <a:gd name="connsiteY27" fmla="*/ 2565991 h 2721935"/>
              <a:gd name="connsiteX28" fmla="*/ 765544 w 5146158"/>
              <a:gd name="connsiteY28" fmla="*/ 2608521 h 2721935"/>
              <a:gd name="connsiteX29" fmla="*/ 829340 w 5146158"/>
              <a:gd name="connsiteY29" fmla="*/ 2643963 h 2721935"/>
              <a:gd name="connsiteX30" fmla="*/ 836428 w 5146158"/>
              <a:gd name="connsiteY30" fmla="*/ 2693582 h 2721935"/>
              <a:gd name="connsiteX31" fmla="*/ 864781 w 5146158"/>
              <a:gd name="connsiteY31" fmla="*/ 2700670 h 2721935"/>
              <a:gd name="connsiteX32" fmla="*/ 878958 w 5146158"/>
              <a:gd name="connsiteY32" fmla="*/ 2721935 h 2721935"/>
              <a:gd name="connsiteX33" fmla="*/ 949842 w 5146158"/>
              <a:gd name="connsiteY33" fmla="*/ 2707759 h 2721935"/>
              <a:gd name="connsiteX34" fmla="*/ 978195 w 5146158"/>
              <a:gd name="connsiteY34" fmla="*/ 2693582 h 2721935"/>
              <a:gd name="connsiteX35" fmla="*/ 999461 w 5146158"/>
              <a:gd name="connsiteY35" fmla="*/ 2686493 h 2721935"/>
              <a:gd name="connsiteX36" fmla="*/ 1020726 w 5146158"/>
              <a:gd name="connsiteY36" fmla="*/ 2665228 h 2721935"/>
              <a:gd name="connsiteX37" fmla="*/ 1041991 w 5146158"/>
              <a:gd name="connsiteY37" fmla="*/ 2636875 h 2721935"/>
              <a:gd name="connsiteX38" fmla="*/ 1070344 w 5146158"/>
              <a:gd name="connsiteY38" fmla="*/ 2622698 h 2721935"/>
              <a:gd name="connsiteX39" fmla="*/ 1091609 w 5146158"/>
              <a:gd name="connsiteY39" fmla="*/ 2608521 h 2721935"/>
              <a:gd name="connsiteX40" fmla="*/ 1141228 w 5146158"/>
              <a:gd name="connsiteY40" fmla="*/ 2594345 h 2721935"/>
              <a:gd name="connsiteX41" fmla="*/ 1162493 w 5146158"/>
              <a:gd name="connsiteY41" fmla="*/ 2587256 h 2721935"/>
              <a:gd name="connsiteX42" fmla="*/ 1219200 w 5146158"/>
              <a:gd name="connsiteY42" fmla="*/ 2551814 h 2721935"/>
              <a:gd name="connsiteX43" fmla="*/ 1240465 w 5146158"/>
              <a:gd name="connsiteY43" fmla="*/ 2537638 h 2721935"/>
              <a:gd name="connsiteX44" fmla="*/ 1325526 w 5146158"/>
              <a:gd name="connsiteY44" fmla="*/ 2516373 h 2721935"/>
              <a:gd name="connsiteX45" fmla="*/ 1346791 w 5146158"/>
              <a:gd name="connsiteY45" fmla="*/ 2495107 h 2721935"/>
              <a:gd name="connsiteX46" fmla="*/ 1389321 w 5146158"/>
              <a:gd name="connsiteY46" fmla="*/ 2480931 h 2721935"/>
              <a:gd name="connsiteX47" fmla="*/ 1431851 w 5146158"/>
              <a:gd name="connsiteY47" fmla="*/ 2452577 h 2721935"/>
              <a:gd name="connsiteX48" fmla="*/ 1474381 w 5146158"/>
              <a:gd name="connsiteY48" fmla="*/ 2424224 h 2721935"/>
              <a:gd name="connsiteX49" fmla="*/ 1495647 w 5146158"/>
              <a:gd name="connsiteY49" fmla="*/ 2402959 h 2721935"/>
              <a:gd name="connsiteX50" fmla="*/ 1545265 w 5146158"/>
              <a:gd name="connsiteY50" fmla="*/ 2374605 h 2721935"/>
              <a:gd name="connsiteX51" fmla="*/ 1559442 w 5146158"/>
              <a:gd name="connsiteY51" fmla="*/ 2353340 h 2721935"/>
              <a:gd name="connsiteX52" fmla="*/ 1580707 w 5146158"/>
              <a:gd name="connsiteY52" fmla="*/ 2332075 h 2721935"/>
              <a:gd name="connsiteX53" fmla="*/ 1630326 w 5146158"/>
              <a:gd name="connsiteY53" fmla="*/ 2268280 h 2721935"/>
              <a:gd name="connsiteX54" fmla="*/ 1651591 w 5146158"/>
              <a:gd name="connsiteY54" fmla="*/ 2261191 h 2721935"/>
              <a:gd name="connsiteX55" fmla="*/ 1708298 w 5146158"/>
              <a:gd name="connsiteY55" fmla="*/ 2232838 h 2721935"/>
              <a:gd name="connsiteX56" fmla="*/ 1750828 w 5146158"/>
              <a:gd name="connsiteY56" fmla="*/ 2218661 h 2721935"/>
              <a:gd name="connsiteX57" fmla="*/ 1793358 w 5146158"/>
              <a:gd name="connsiteY57" fmla="*/ 2204484 h 2721935"/>
              <a:gd name="connsiteX58" fmla="*/ 1814623 w 5146158"/>
              <a:gd name="connsiteY58" fmla="*/ 2197396 h 2721935"/>
              <a:gd name="connsiteX59" fmla="*/ 1913861 w 5146158"/>
              <a:gd name="connsiteY59" fmla="*/ 2183219 h 2721935"/>
              <a:gd name="connsiteX60" fmla="*/ 1920949 w 5146158"/>
              <a:gd name="connsiteY60" fmla="*/ 2161954 h 2721935"/>
              <a:gd name="connsiteX61" fmla="*/ 1963479 w 5146158"/>
              <a:gd name="connsiteY61" fmla="*/ 2147777 h 2721935"/>
              <a:gd name="connsiteX62" fmla="*/ 2006009 w 5146158"/>
              <a:gd name="connsiteY62" fmla="*/ 2133600 h 2721935"/>
              <a:gd name="connsiteX63" fmla="*/ 2027274 w 5146158"/>
              <a:gd name="connsiteY63" fmla="*/ 2126512 h 2721935"/>
              <a:gd name="connsiteX64" fmla="*/ 2048540 w 5146158"/>
              <a:gd name="connsiteY64" fmla="*/ 2119424 h 2721935"/>
              <a:gd name="connsiteX65" fmla="*/ 2091070 w 5146158"/>
              <a:gd name="connsiteY65" fmla="*/ 2098159 h 2721935"/>
              <a:gd name="connsiteX66" fmla="*/ 2140688 w 5146158"/>
              <a:gd name="connsiteY66" fmla="*/ 2069805 h 2721935"/>
              <a:gd name="connsiteX67" fmla="*/ 2225749 w 5146158"/>
              <a:gd name="connsiteY67" fmla="*/ 2027275 h 2721935"/>
              <a:gd name="connsiteX68" fmla="*/ 2247014 w 5146158"/>
              <a:gd name="connsiteY68" fmla="*/ 2013098 h 2721935"/>
              <a:gd name="connsiteX69" fmla="*/ 2289544 w 5146158"/>
              <a:gd name="connsiteY69" fmla="*/ 1970568 h 2721935"/>
              <a:gd name="connsiteX70" fmla="*/ 2303721 w 5146158"/>
              <a:gd name="connsiteY70" fmla="*/ 1949303 h 2721935"/>
              <a:gd name="connsiteX71" fmla="*/ 2353340 w 5146158"/>
              <a:gd name="connsiteY71" fmla="*/ 1920949 h 2721935"/>
              <a:gd name="connsiteX72" fmla="*/ 2410047 w 5146158"/>
              <a:gd name="connsiteY72" fmla="*/ 1878419 h 2721935"/>
              <a:gd name="connsiteX73" fmla="*/ 2488019 w 5146158"/>
              <a:gd name="connsiteY73" fmla="*/ 1871331 h 2721935"/>
              <a:gd name="connsiteX74" fmla="*/ 2495107 w 5146158"/>
              <a:gd name="connsiteY74" fmla="*/ 1850066 h 2721935"/>
              <a:gd name="connsiteX75" fmla="*/ 2502195 w 5146158"/>
              <a:gd name="connsiteY75" fmla="*/ 1814624 h 2721935"/>
              <a:gd name="connsiteX76" fmla="*/ 2523461 w 5146158"/>
              <a:gd name="connsiteY76" fmla="*/ 1793359 h 2721935"/>
              <a:gd name="connsiteX77" fmla="*/ 2551814 w 5146158"/>
              <a:gd name="connsiteY77" fmla="*/ 1786270 h 2721935"/>
              <a:gd name="connsiteX78" fmla="*/ 2672316 w 5146158"/>
              <a:gd name="connsiteY78" fmla="*/ 1772093 h 2721935"/>
              <a:gd name="connsiteX79" fmla="*/ 2721935 w 5146158"/>
              <a:gd name="connsiteY79" fmla="*/ 1750828 h 2721935"/>
              <a:gd name="connsiteX80" fmla="*/ 2743200 w 5146158"/>
              <a:gd name="connsiteY80" fmla="*/ 1722475 h 2721935"/>
              <a:gd name="connsiteX81" fmla="*/ 2785730 w 5146158"/>
              <a:gd name="connsiteY81" fmla="*/ 1679945 h 2721935"/>
              <a:gd name="connsiteX82" fmla="*/ 2814084 w 5146158"/>
              <a:gd name="connsiteY82" fmla="*/ 1637414 h 2721935"/>
              <a:gd name="connsiteX83" fmla="*/ 2856614 w 5146158"/>
              <a:gd name="connsiteY83" fmla="*/ 1609061 h 2721935"/>
              <a:gd name="connsiteX84" fmla="*/ 2863702 w 5146158"/>
              <a:gd name="connsiteY84" fmla="*/ 1587796 h 2721935"/>
              <a:gd name="connsiteX85" fmla="*/ 2941674 w 5146158"/>
              <a:gd name="connsiteY85" fmla="*/ 1566531 h 2721935"/>
              <a:gd name="connsiteX86" fmla="*/ 2962940 w 5146158"/>
              <a:gd name="connsiteY86" fmla="*/ 1559442 h 2721935"/>
              <a:gd name="connsiteX87" fmla="*/ 2991293 w 5146158"/>
              <a:gd name="connsiteY87" fmla="*/ 1552354 h 2721935"/>
              <a:gd name="connsiteX88" fmla="*/ 3012558 w 5146158"/>
              <a:gd name="connsiteY88" fmla="*/ 1524000 h 2721935"/>
              <a:gd name="connsiteX89" fmla="*/ 3062177 w 5146158"/>
              <a:gd name="connsiteY89" fmla="*/ 1495647 h 2721935"/>
              <a:gd name="connsiteX90" fmla="*/ 3083442 w 5146158"/>
              <a:gd name="connsiteY90" fmla="*/ 1481470 h 2721935"/>
              <a:gd name="connsiteX91" fmla="*/ 3104707 w 5146158"/>
              <a:gd name="connsiteY91" fmla="*/ 1474382 h 2721935"/>
              <a:gd name="connsiteX92" fmla="*/ 3125972 w 5146158"/>
              <a:gd name="connsiteY92" fmla="*/ 1453117 h 2721935"/>
              <a:gd name="connsiteX93" fmla="*/ 3175591 w 5146158"/>
              <a:gd name="connsiteY93" fmla="*/ 1446028 h 2721935"/>
              <a:gd name="connsiteX94" fmla="*/ 3196856 w 5146158"/>
              <a:gd name="connsiteY94" fmla="*/ 1438940 h 2721935"/>
              <a:gd name="connsiteX95" fmla="*/ 3239386 w 5146158"/>
              <a:gd name="connsiteY95" fmla="*/ 1417675 h 2721935"/>
              <a:gd name="connsiteX96" fmla="*/ 3267740 w 5146158"/>
              <a:gd name="connsiteY96" fmla="*/ 1382233 h 2721935"/>
              <a:gd name="connsiteX97" fmla="*/ 3303181 w 5146158"/>
              <a:gd name="connsiteY97" fmla="*/ 1346791 h 2721935"/>
              <a:gd name="connsiteX98" fmla="*/ 3331535 w 5146158"/>
              <a:gd name="connsiteY98" fmla="*/ 1311349 h 2721935"/>
              <a:gd name="connsiteX99" fmla="*/ 3345712 w 5146158"/>
              <a:gd name="connsiteY99" fmla="*/ 1290084 h 2721935"/>
              <a:gd name="connsiteX100" fmla="*/ 3388242 w 5146158"/>
              <a:gd name="connsiteY100" fmla="*/ 1247554 h 2721935"/>
              <a:gd name="connsiteX101" fmla="*/ 3402419 w 5146158"/>
              <a:gd name="connsiteY101" fmla="*/ 1226289 h 2721935"/>
              <a:gd name="connsiteX102" fmla="*/ 3437861 w 5146158"/>
              <a:gd name="connsiteY102" fmla="*/ 1176670 h 2721935"/>
              <a:gd name="connsiteX103" fmla="*/ 3444949 w 5146158"/>
              <a:gd name="connsiteY103" fmla="*/ 1155405 h 2721935"/>
              <a:gd name="connsiteX104" fmla="*/ 3459126 w 5146158"/>
              <a:gd name="connsiteY104" fmla="*/ 1119963 h 2721935"/>
              <a:gd name="connsiteX105" fmla="*/ 3452037 w 5146158"/>
              <a:gd name="connsiteY105" fmla="*/ 1091610 h 2721935"/>
              <a:gd name="connsiteX106" fmla="*/ 3452037 w 5146158"/>
              <a:gd name="connsiteY106" fmla="*/ 978196 h 2721935"/>
              <a:gd name="connsiteX107" fmla="*/ 3430772 w 5146158"/>
              <a:gd name="connsiteY107" fmla="*/ 971107 h 2721935"/>
              <a:gd name="connsiteX108" fmla="*/ 3416595 w 5146158"/>
              <a:gd name="connsiteY108" fmla="*/ 871870 h 2721935"/>
              <a:gd name="connsiteX109" fmla="*/ 3423684 w 5146158"/>
              <a:gd name="connsiteY109" fmla="*/ 779721 h 2721935"/>
              <a:gd name="connsiteX110" fmla="*/ 3452037 w 5146158"/>
              <a:gd name="connsiteY110" fmla="*/ 765545 h 2721935"/>
              <a:gd name="connsiteX111" fmla="*/ 3508744 w 5146158"/>
              <a:gd name="connsiteY111" fmla="*/ 758456 h 2721935"/>
              <a:gd name="connsiteX112" fmla="*/ 3551274 w 5146158"/>
              <a:gd name="connsiteY112" fmla="*/ 751368 h 2721935"/>
              <a:gd name="connsiteX113" fmla="*/ 3544186 w 5146158"/>
              <a:gd name="connsiteY113" fmla="*/ 730103 h 2721935"/>
              <a:gd name="connsiteX114" fmla="*/ 3480391 w 5146158"/>
              <a:gd name="connsiteY114" fmla="*/ 708838 h 2721935"/>
              <a:gd name="connsiteX115" fmla="*/ 3388242 w 5146158"/>
              <a:gd name="connsiteY115" fmla="*/ 694661 h 2721935"/>
              <a:gd name="connsiteX116" fmla="*/ 3388242 w 5146158"/>
              <a:gd name="connsiteY116" fmla="*/ 652131 h 2721935"/>
              <a:gd name="connsiteX117" fmla="*/ 3374065 w 5146158"/>
              <a:gd name="connsiteY117" fmla="*/ 595424 h 2721935"/>
              <a:gd name="connsiteX118" fmla="*/ 3366977 w 5146158"/>
              <a:gd name="connsiteY118" fmla="*/ 531628 h 2721935"/>
              <a:gd name="connsiteX119" fmla="*/ 3289005 w 5146158"/>
              <a:gd name="connsiteY119" fmla="*/ 496187 h 2721935"/>
              <a:gd name="connsiteX120" fmla="*/ 3296093 w 5146158"/>
              <a:gd name="connsiteY120" fmla="*/ 467833 h 2721935"/>
              <a:gd name="connsiteX121" fmla="*/ 3317358 w 5146158"/>
              <a:gd name="connsiteY121" fmla="*/ 446568 h 2721935"/>
              <a:gd name="connsiteX122" fmla="*/ 3331535 w 5146158"/>
              <a:gd name="connsiteY122" fmla="*/ 425303 h 2721935"/>
              <a:gd name="connsiteX123" fmla="*/ 3352800 w 5146158"/>
              <a:gd name="connsiteY123" fmla="*/ 382773 h 2721935"/>
              <a:gd name="connsiteX124" fmla="*/ 3359888 w 5146158"/>
              <a:gd name="connsiteY124" fmla="*/ 361507 h 2721935"/>
              <a:gd name="connsiteX125" fmla="*/ 3366977 w 5146158"/>
              <a:gd name="connsiteY125" fmla="*/ 333154 h 2721935"/>
              <a:gd name="connsiteX126" fmla="*/ 3388242 w 5146158"/>
              <a:gd name="connsiteY126" fmla="*/ 318977 h 2721935"/>
              <a:gd name="connsiteX127" fmla="*/ 3459126 w 5146158"/>
              <a:gd name="connsiteY127" fmla="*/ 283535 h 2721935"/>
              <a:gd name="connsiteX128" fmla="*/ 3494568 w 5146158"/>
              <a:gd name="connsiteY128" fmla="*/ 241005 h 2721935"/>
              <a:gd name="connsiteX129" fmla="*/ 3501656 w 5146158"/>
              <a:gd name="connsiteY129" fmla="*/ 219740 h 2721935"/>
              <a:gd name="connsiteX130" fmla="*/ 3537098 w 5146158"/>
              <a:gd name="connsiteY130" fmla="*/ 205563 h 2721935"/>
              <a:gd name="connsiteX131" fmla="*/ 3558363 w 5146158"/>
              <a:gd name="connsiteY131" fmla="*/ 191387 h 2721935"/>
              <a:gd name="connsiteX132" fmla="*/ 3607981 w 5146158"/>
              <a:gd name="connsiteY132" fmla="*/ 177210 h 2721935"/>
              <a:gd name="connsiteX133" fmla="*/ 3664688 w 5146158"/>
              <a:gd name="connsiteY133" fmla="*/ 163033 h 2721935"/>
              <a:gd name="connsiteX134" fmla="*/ 3693042 w 5146158"/>
              <a:gd name="connsiteY134" fmla="*/ 155945 h 2721935"/>
              <a:gd name="connsiteX135" fmla="*/ 3778102 w 5146158"/>
              <a:gd name="connsiteY135" fmla="*/ 148856 h 2721935"/>
              <a:gd name="connsiteX136" fmla="*/ 3848986 w 5146158"/>
              <a:gd name="connsiteY136" fmla="*/ 141768 h 2721935"/>
              <a:gd name="connsiteX137" fmla="*/ 3863163 w 5146158"/>
              <a:gd name="connsiteY137" fmla="*/ 120503 h 2721935"/>
              <a:gd name="connsiteX138" fmla="*/ 3884428 w 5146158"/>
              <a:gd name="connsiteY138" fmla="*/ 113414 h 2721935"/>
              <a:gd name="connsiteX139" fmla="*/ 3905693 w 5146158"/>
              <a:gd name="connsiteY139" fmla="*/ 99238 h 2721935"/>
              <a:gd name="connsiteX140" fmla="*/ 3919870 w 5146158"/>
              <a:gd name="connsiteY140" fmla="*/ 77973 h 2721935"/>
              <a:gd name="connsiteX141" fmla="*/ 3941135 w 5146158"/>
              <a:gd name="connsiteY141" fmla="*/ 56707 h 2721935"/>
              <a:gd name="connsiteX142" fmla="*/ 3962400 w 5146158"/>
              <a:gd name="connsiteY142" fmla="*/ 49619 h 2721935"/>
              <a:gd name="connsiteX143" fmla="*/ 4033284 w 5146158"/>
              <a:gd name="connsiteY143" fmla="*/ 42531 h 2721935"/>
              <a:gd name="connsiteX144" fmla="*/ 4054549 w 5146158"/>
              <a:gd name="connsiteY144" fmla="*/ 35442 h 2721935"/>
              <a:gd name="connsiteX145" fmla="*/ 4302642 w 5146158"/>
              <a:gd name="connsiteY145" fmla="*/ 35442 h 2721935"/>
              <a:gd name="connsiteX146" fmla="*/ 4486940 w 5146158"/>
              <a:gd name="connsiteY146" fmla="*/ 42531 h 2721935"/>
              <a:gd name="connsiteX147" fmla="*/ 4749209 w 5146158"/>
              <a:gd name="connsiteY147" fmla="*/ 35442 h 2721935"/>
              <a:gd name="connsiteX148" fmla="*/ 4791740 w 5146158"/>
              <a:gd name="connsiteY148" fmla="*/ 14177 h 2721935"/>
              <a:gd name="connsiteX149" fmla="*/ 4883888 w 5146158"/>
              <a:gd name="connsiteY149" fmla="*/ 0 h 2721935"/>
              <a:gd name="connsiteX150" fmla="*/ 5075274 w 5146158"/>
              <a:gd name="connsiteY150" fmla="*/ 7089 h 2721935"/>
              <a:gd name="connsiteX151" fmla="*/ 5096540 w 5146158"/>
              <a:gd name="connsiteY151" fmla="*/ 21266 h 2721935"/>
              <a:gd name="connsiteX152" fmla="*/ 5146158 w 5146158"/>
              <a:gd name="connsiteY152" fmla="*/ 21266 h 2721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5146158" h="2721935">
                <a:moveTo>
                  <a:pt x="0" y="1821712"/>
                </a:moveTo>
                <a:cubicBezTo>
                  <a:pt x="42151" y="1813282"/>
                  <a:pt x="64345" y="1807535"/>
                  <a:pt x="113414" y="1807535"/>
                </a:cubicBezTo>
                <a:cubicBezTo>
                  <a:pt x="141866" y="1807535"/>
                  <a:pt x="170121" y="1812261"/>
                  <a:pt x="198474" y="1814624"/>
                </a:cubicBezTo>
                <a:cubicBezTo>
                  <a:pt x="205563" y="1819349"/>
                  <a:pt x="211910" y="1825444"/>
                  <a:pt x="219740" y="1828800"/>
                </a:cubicBezTo>
                <a:cubicBezTo>
                  <a:pt x="228694" y="1832637"/>
                  <a:pt x="238762" y="1833090"/>
                  <a:pt x="248093" y="1835889"/>
                </a:cubicBezTo>
                <a:cubicBezTo>
                  <a:pt x="294104" y="1849693"/>
                  <a:pt x="280812" y="1843525"/>
                  <a:pt x="311888" y="1864242"/>
                </a:cubicBezTo>
                <a:cubicBezTo>
                  <a:pt x="314251" y="1871330"/>
                  <a:pt x="317920" y="1878110"/>
                  <a:pt x="318977" y="1885507"/>
                </a:cubicBezTo>
                <a:cubicBezTo>
                  <a:pt x="322668" y="1911343"/>
                  <a:pt x="318390" y="1938536"/>
                  <a:pt x="326065" y="1963480"/>
                </a:cubicBezTo>
                <a:cubicBezTo>
                  <a:pt x="329205" y="1973686"/>
                  <a:pt x="360598" y="1982079"/>
                  <a:pt x="368595" y="1984745"/>
                </a:cubicBezTo>
                <a:cubicBezTo>
                  <a:pt x="375684" y="1994196"/>
                  <a:pt x="383999" y="2002841"/>
                  <a:pt x="389861" y="2013098"/>
                </a:cubicBezTo>
                <a:cubicBezTo>
                  <a:pt x="393568" y="2019585"/>
                  <a:pt x="396124" y="2026937"/>
                  <a:pt x="396949" y="2034363"/>
                </a:cubicBezTo>
                <a:cubicBezTo>
                  <a:pt x="400871" y="2069666"/>
                  <a:pt x="393442" y="2106785"/>
                  <a:pt x="404037" y="2140689"/>
                </a:cubicBezTo>
                <a:cubicBezTo>
                  <a:pt x="406943" y="2149988"/>
                  <a:pt x="423060" y="2144978"/>
                  <a:pt x="432391" y="2147777"/>
                </a:cubicBezTo>
                <a:cubicBezTo>
                  <a:pt x="446704" y="2152071"/>
                  <a:pt x="460744" y="2157228"/>
                  <a:pt x="474921" y="2161954"/>
                </a:cubicBezTo>
                <a:lnTo>
                  <a:pt x="496186" y="2169042"/>
                </a:lnTo>
                <a:lnTo>
                  <a:pt x="517451" y="2176131"/>
                </a:lnTo>
                <a:lnTo>
                  <a:pt x="545805" y="2218661"/>
                </a:lnTo>
                <a:lnTo>
                  <a:pt x="559981" y="2239926"/>
                </a:lnTo>
                <a:cubicBezTo>
                  <a:pt x="572869" y="2291473"/>
                  <a:pt x="555700" y="2249822"/>
                  <a:pt x="588335" y="2282456"/>
                </a:cubicBezTo>
                <a:cubicBezTo>
                  <a:pt x="594359" y="2288480"/>
                  <a:pt x="597560" y="2296789"/>
                  <a:pt x="602512" y="2303721"/>
                </a:cubicBezTo>
                <a:cubicBezTo>
                  <a:pt x="609379" y="2313335"/>
                  <a:pt x="616689" y="2322624"/>
                  <a:pt x="623777" y="2332075"/>
                </a:cubicBezTo>
                <a:cubicBezTo>
                  <a:pt x="626140" y="2339163"/>
                  <a:pt x="627524" y="2346657"/>
                  <a:pt x="630865" y="2353340"/>
                </a:cubicBezTo>
                <a:cubicBezTo>
                  <a:pt x="634675" y="2360960"/>
                  <a:pt x="642348" y="2366523"/>
                  <a:pt x="645042" y="2374605"/>
                </a:cubicBezTo>
                <a:cubicBezTo>
                  <a:pt x="664458" y="2432854"/>
                  <a:pt x="631488" y="2406814"/>
                  <a:pt x="680484" y="2431312"/>
                </a:cubicBezTo>
                <a:cubicBezTo>
                  <a:pt x="685210" y="2440763"/>
                  <a:pt x="690737" y="2449855"/>
                  <a:pt x="694661" y="2459666"/>
                </a:cubicBezTo>
                <a:cubicBezTo>
                  <a:pt x="700211" y="2473541"/>
                  <a:pt x="700548" y="2489762"/>
                  <a:pt x="708837" y="2502196"/>
                </a:cubicBezTo>
                <a:lnTo>
                  <a:pt x="723014" y="2523461"/>
                </a:lnTo>
                <a:cubicBezTo>
                  <a:pt x="746463" y="2593811"/>
                  <a:pt x="707121" y="2486346"/>
                  <a:pt x="751368" y="2565991"/>
                </a:cubicBezTo>
                <a:cubicBezTo>
                  <a:pt x="758625" y="2579054"/>
                  <a:pt x="753110" y="2600232"/>
                  <a:pt x="765544" y="2608521"/>
                </a:cubicBezTo>
                <a:cubicBezTo>
                  <a:pt x="814291" y="2641020"/>
                  <a:pt x="791910" y="2631487"/>
                  <a:pt x="829340" y="2643963"/>
                </a:cubicBezTo>
                <a:cubicBezTo>
                  <a:pt x="831703" y="2660503"/>
                  <a:pt x="827573" y="2679414"/>
                  <a:pt x="836428" y="2693582"/>
                </a:cubicBezTo>
                <a:cubicBezTo>
                  <a:pt x="841591" y="2701843"/>
                  <a:pt x="856675" y="2695266"/>
                  <a:pt x="864781" y="2700670"/>
                </a:cubicBezTo>
                <a:cubicBezTo>
                  <a:pt x="871869" y="2705396"/>
                  <a:pt x="874232" y="2714847"/>
                  <a:pt x="878958" y="2721935"/>
                </a:cubicBezTo>
                <a:cubicBezTo>
                  <a:pt x="902586" y="2717210"/>
                  <a:pt x="926673" y="2714379"/>
                  <a:pt x="949842" y="2707759"/>
                </a:cubicBezTo>
                <a:cubicBezTo>
                  <a:pt x="960002" y="2704856"/>
                  <a:pt x="968483" y="2697745"/>
                  <a:pt x="978195" y="2693582"/>
                </a:cubicBezTo>
                <a:cubicBezTo>
                  <a:pt x="985063" y="2690638"/>
                  <a:pt x="992372" y="2688856"/>
                  <a:pt x="999461" y="2686493"/>
                </a:cubicBezTo>
                <a:cubicBezTo>
                  <a:pt x="1006549" y="2679405"/>
                  <a:pt x="1014202" y="2672839"/>
                  <a:pt x="1020726" y="2665228"/>
                </a:cubicBezTo>
                <a:cubicBezTo>
                  <a:pt x="1028414" y="2656258"/>
                  <a:pt x="1033021" y="2644563"/>
                  <a:pt x="1041991" y="2636875"/>
                </a:cubicBezTo>
                <a:cubicBezTo>
                  <a:pt x="1050014" y="2629998"/>
                  <a:pt x="1061170" y="2627941"/>
                  <a:pt x="1070344" y="2622698"/>
                </a:cubicBezTo>
                <a:cubicBezTo>
                  <a:pt x="1077741" y="2618471"/>
                  <a:pt x="1083989" y="2612331"/>
                  <a:pt x="1091609" y="2608521"/>
                </a:cubicBezTo>
                <a:cubicBezTo>
                  <a:pt x="1102939" y="2602856"/>
                  <a:pt x="1130630" y="2597373"/>
                  <a:pt x="1141228" y="2594345"/>
                </a:cubicBezTo>
                <a:cubicBezTo>
                  <a:pt x="1148412" y="2592292"/>
                  <a:pt x="1155405" y="2589619"/>
                  <a:pt x="1162493" y="2587256"/>
                </a:cubicBezTo>
                <a:cubicBezTo>
                  <a:pt x="1196499" y="2536248"/>
                  <a:pt x="1148346" y="2599048"/>
                  <a:pt x="1219200" y="2551814"/>
                </a:cubicBezTo>
                <a:cubicBezTo>
                  <a:pt x="1226288" y="2547089"/>
                  <a:pt x="1232680" y="2541098"/>
                  <a:pt x="1240465" y="2537638"/>
                </a:cubicBezTo>
                <a:cubicBezTo>
                  <a:pt x="1274167" y="2522659"/>
                  <a:pt x="1289859" y="2522317"/>
                  <a:pt x="1325526" y="2516373"/>
                </a:cubicBezTo>
                <a:cubicBezTo>
                  <a:pt x="1332614" y="2509284"/>
                  <a:pt x="1338028" y="2499975"/>
                  <a:pt x="1346791" y="2495107"/>
                </a:cubicBezTo>
                <a:cubicBezTo>
                  <a:pt x="1359854" y="2487850"/>
                  <a:pt x="1389321" y="2480931"/>
                  <a:pt x="1389321" y="2480931"/>
                </a:cubicBezTo>
                <a:cubicBezTo>
                  <a:pt x="1457158" y="2413094"/>
                  <a:pt x="1370301" y="2493611"/>
                  <a:pt x="1431851" y="2452577"/>
                </a:cubicBezTo>
                <a:cubicBezTo>
                  <a:pt x="1484944" y="2417181"/>
                  <a:pt x="1423821" y="2441077"/>
                  <a:pt x="1474381" y="2424224"/>
                </a:cubicBezTo>
                <a:cubicBezTo>
                  <a:pt x="1481470" y="2417136"/>
                  <a:pt x="1486943" y="2407933"/>
                  <a:pt x="1495647" y="2402959"/>
                </a:cubicBezTo>
                <a:cubicBezTo>
                  <a:pt x="1544491" y="2375048"/>
                  <a:pt x="1506034" y="2421682"/>
                  <a:pt x="1545265" y="2374605"/>
                </a:cubicBezTo>
                <a:cubicBezTo>
                  <a:pt x="1550719" y="2368060"/>
                  <a:pt x="1553988" y="2359885"/>
                  <a:pt x="1559442" y="2353340"/>
                </a:cubicBezTo>
                <a:cubicBezTo>
                  <a:pt x="1565860" y="2345639"/>
                  <a:pt x="1574553" y="2339988"/>
                  <a:pt x="1580707" y="2332075"/>
                </a:cubicBezTo>
                <a:cubicBezTo>
                  <a:pt x="1595872" y="2312577"/>
                  <a:pt x="1608044" y="2283135"/>
                  <a:pt x="1630326" y="2268280"/>
                </a:cubicBezTo>
                <a:cubicBezTo>
                  <a:pt x="1636543" y="2264135"/>
                  <a:pt x="1644503" y="2263554"/>
                  <a:pt x="1651591" y="2261191"/>
                </a:cubicBezTo>
                <a:cubicBezTo>
                  <a:pt x="1685143" y="2227639"/>
                  <a:pt x="1658498" y="2246420"/>
                  <a:pt x="1708298" y="2232838"/>
                </a:cubicBezTo>
                <a:cubicBezTo>
                  <a:pt x="1722715" y="2228906"/>
                  <a:pt x="1736651" y="2223387"/>
                  <a:pt x="1750828" y="2218661"/>
                </a:cubicBezTo>
                <a:lnTo>
                  <a:pt x="1793358" y="2204484"/>
                </a:lnTo>
                <a:cubicBezTo>
                  <a:pt x="1800446" y="2202121"/>
                  <a:pt x="1807197" y="2198221"/>
                  <a:pt x="1814623" y="2197396"/>
                </a:cubicBezTo>
                <a:cubicBezTo>
                  <a:pt x="1890393" y="2188976"/>
                  <a:pt x="1857438" y="2194503"/>
                  <a:pt x="1913861" y="2183219"/>
                </a:cubicBezTo>
                <a:cubicBezTo>
                  <a:pt x="1916224" y="2176131"/>
                  <a:pt x="1914869" y="2166297"/>
                  <a:pt x="1920949" y="2161954"/>
                </a:cubicBezTo>
                <a:cubicBezTo>
                  <a:pt x="1933109" y="2153268"/>
                  <a:pt x="1949302" y="2152503"/>
                  <a:pt x="1963479" y="2147777"/>
                </a:cubicBezTo>
                <a:lnTo>
                  <a:pt x="2006009" y="2133600"/>
                </a:lnTo>
                <a:lnTo>
                  <a:pt x="2027274" y="2126512"/>
                </a:lnTo>
                <a:lnTo>
                  <a:pt x="2048540" y="2119424"/>
                </a:lnTo>
                <a:cubicBezTo>
                  <a:pt x="2109483" y="2078794"/>
                  <a:pt x="2032376" y="2127506"/>
                  <a:pt x="2091070" y="2098159"/>
                </a:cubicBezTo>
                <a:cubicBezTo>
                  <a:pt x="2142222" y="2072583"/>
                  <a:pt x="2078551" y="2094660"/>
                  <a:pt x="2140688" y="2069805"/>
                </a:cubicBezTo>
                <a:cubicBezTo>
                  <a:pt x="2214057" y="2040457"/>
                  <a:pt x="2154055" y="2075071"/>
                  <a:pt x="2225749" y="2027275"/>
                </a:cubicBezTo>
                <a:cubicBezTo>
                  <a:pt x="2232837" y="2022549"/>
                  <a:pt x="2240990" y="2019122"/>
                  <a:pt x="2247014" y="2013098"/>
                </a:cubicBezTo>
                <a:cubicBezTo>
                  <a:pt x="2261191" y="1998921"/>
                  <a:pt x="2278423" y="1987250"/>
                  <a:pt x="2289544" y="1970568"/>
                </a:cubicBezTo>
                <a:cubicBezTo>
                  <a:pt x="2294270" y="1963480"/>
                  <a:pt x="2297697" y="1955327"/>
                  <a:pt x="2303721" y="1949303"/>
                </a:cubicBezTo>
                <a:cubicBezTo>
                  <a:pt x="2320465" y="1932559"/>
                  <a:pt x="2333880" y="1934849"/>
                  <a:pt x="2353340" y="1920949"/>
                </a:cubicBezTo>
                <a:cubicBezTo>
                  <a:pt x="2379274" y="1902425"/>
                  <a:pt x="2372982" y="1887685"/>
                  <a:pt x="2410047" y="1878419"/>
                </a:cubicBezTo>
                <a:cubicBezTo>
                  <a:pt x="2435366" y="1872089"/>
                  <a:pt x="2462028" y="1873694"/>
                  <a:pt x="2488019" y="1871331"/>
                </a:cubicBezTo>
                <a:cubicBezTo>
                  <a:pt x="2490382" y="1864243"/>
                  <a:pt x="2493295" y="1857315"/>
                  <a:pt x="2495107" y="1850066"/>
                </a:cubicBezTo>
                <a:cubicBezTo>
                  <a:pt x="2498029" y="1838378"/>
                  <a:pt x="2496807" y="1825400"/>
                  <a:pt x="2502195" y="1814624"/>
                </a:cubicBezTo>
                <a:cubicBezTo>
                  <a:pt x="2506678" y="1805658"/>
                  <a:pt x="2514757" y="1798333"/>
                  <a:pt x="2523461" y="1793359"/>
                </a:cubicBezTo>
                <a:cubicBezTo>
                  <a:pt x="2531919" y="1788526"/>
                  <a:pt x="2542447" y="1788946"/>
                  <a:pt x="2551814" y="1786270"/>
                </a:cubicBezTo>
                <a:cubicBezTo>
                  <a:pt x="2616252" y="1767859"/>
                  <a:pt x="2513647" y="1783428"/>
                  <a:pt x="2672316" y="1772093"/>
                </a:cubicBezTo>
                <a:cubicBezTo>
                  <a:pt x="2694008" y="1766670"/>
                  <a:pt x="2705617" y="1767146"/>
                  <a:pt x="2721935" y="1750828"/>
                </a:cubicBezTo>
                <a:cubicBezTo>
                  <a:pt x="2730289" y="1742474"/>
                  <a:pt x="2735297" y="1731256"/>
                  <a:pt x="2743200" y="1722475"/>
                </a:cubicBezTo>
                <a:cubicBezTo>
                  <a:pt x="2756612" y="1707573"/>
                  <a:pt x="2774609" y="1696627"/>
                  <a:pt x="2785730" y="1679945"/>
                </a:cubicBezTo>
                <a:cubicBezTo>
                  <a:pt x="2795181" y="1665768"/>
                  <a:pt x="2799907" y="1646865"/>
                  <a:pt x="2814084" y="1637414"/>
                </a:cubicBezTo>
                <a:lnTo>
                  <a:pt x="2856614" y="1609061"/>
                </a:lnTo>
                <a:cubicBezTo>
                  <a:pt x="2858977" y="1601973"/>
                  <a:pt x="2859034" y="1593630"/>
                  <a:pt x="2863702" y="1587796"/>
                </a:cubicBezTo>
                <a:cubicBezTo>
                  <a:pt x="2881572" y="1565458"/>
                  <a:pt x="2919546" y="1569297"/>
                  <a:pt x="2941674" y="1566531"/>
                </a:cubicBezTo>
                <a:cubicBezTo>
                  <a:pt x="2948763" y="1564168"/>
                  <a:pt x="2955755" y="1561495"/>
                  <a:pt x="2962940" y="1559442"/>
                </a:cubicBezTo>
                <a:cubicBezTo>
                  <a:pt x="2972307" y="1556766"/>
                  <a:pt x="2983366" y="1558016"/>
                  <a:pt x="2991293" y="1552354"/>
                </a:cubicBezTo>
                <a:cubicBezTo>
                  <a:pt x="3000906" y="1545487"/>
                  <a:pt x="3004204" y="1532354"/>
                  <a:pt x="3012558" y="1524000"/>
                </a:cubicBezTo>
                <a:cubicBezTo>
                  <a:pt x="3034015" y="1502543"/>
                  <a:pt x="3037847" y="1503757"/>
                  <a:pt x="3062177" y="1495647"/>
                </a:cubicBezTo>
                <a:cubicBezTo>
                  <a:pt x="3069265" y="1490921"/>
                  <a:pt x="3075822" y="1485280"/>
                  <a:pt x="3083442" y="1481470"/>
                </a:cubicBezTo>
                <a:cubicBezTo>
                  <a:pt x="3090125" y="1478129"/>
                  <a:pt x="3098490" y="1478527"/>
                  <a:pt x="3104707" y="1474382"/>
                </a:cubicBezTo>
                <a:cubicBezTo>
                  <a:pt x="3113048" y="1468821"/>
                  <a:pt x="3116665" y="1456840"/>
                  <a:pt x="3125972" y="1453117"/>
                </a:cubicBezTo>
                <a:cubicBezTo>
                  <a:pt x="3141485" y="1446912"/>
                  <a:pt x="3159051" y="1448391"/>
                  <a:pt x="3175591" y="1446028"/>
                </a:cubicBezTo>
                <a:cubicBezTo>
                  <a:pt x="3182679" y="1443665"/>
                  <a:pt x="3190173" y="1442281"/>
                  <a:pt x="3196856" y="1438940"/>
                </a:cubicBezTo>
                <a:cubicBezTo>
                  <a:pt x="3251820" y="1411458"/>
                  <a:pt x="3185936" y="1435491"/>
                  <a:pt x="3239386" y="1417675"/>
                </a:cubicBezTo>
                <a:cubicBezTo>
                  <a:pt x="3253185" y="1376276"/>
                  <a:pt x="3235677" y="1414296"/>
                  <a:pt x="3267740" y="1382233"/>
                </a:cubicBezTo>
                <a:cubicBezTo>
                  <a:pt x="3314999" y="1334974"/>
                  <a:pt x="3246470" y="1384599"/>
                  <a:pt x="3303181" y="1346791"/>
                </a:cubicBezTo>
                <a:cubicBezTo>
                  <a:pt x="3316982" y="1305392"/>
                  <a:pt x="3299472" y="1343412"/>
                  <a:pt x="3331535" y="1311349"/>
                </a:cubicBezTo>
                <a:cubicBezTo>
                  <a:pt x="3337559" y="1305325"/>
                  <a:pt x="3340052" y="1296451"/>
                  <a:pt x="3345712" y="1290084"/>
                </a:cubicBezTo>
                <a:cubicBezTo>
                  <a:pt x="3359032" y="1275099"/>
                  <a:pt x="3377121" y="1264236"/>
                  <a:pt x="3388242" y="1247554"/>
                </a:cubicBezTo>
                <a:cubicBezTo>
                  <a:pt x="3392968" y="1240466"/>
                  <a:pt x="3397467" y="1233221"/>
                  <a:pt x="3402419" y="1226289"/>
                </a:cubicBezTo>
                <a:cubicBezTo>
                  <a:pt x="3446380" y="1164743"/>
                  <a:pt x="3404450" y="1226785"/>
                  <a:pt x="3437861" y="1176670"/>
                </a:cubicBezTo>
                <a:cubicBezTo>
                  <a:pt x="3440224" y="1169582"/>
                  <a:pt x="3442326" y="1162401"/>
                  <a:pt x="3444949" y="1155405"/>
                </a:cubicBezTo>
                <a:cubicBezTo>
                  <a:pt x="3449417" y="1143491"/>
                  <a:pt x="3457721" y="1132609"/>
                  <a:pt x="3459126" y="1119963"/>
                </a:cubicBezTo>
                <a:cubicBezTo>
                  <a:pt x="3460202" y="1110281"/>
                  <a:pt x="3454400" y="1101061"/>
                  <a:pt x="3452037" y="1091610"/>
                </a:cubicBezTo>
                <a:cubicBezTo>
                  <a:pt x="3457379" y="1054219"/>
                  <a:pt x="3467084" y="1015812"/>
                  <a:pt x="3452037" y="978196"/>
                </a:cubicBezTo>
                <a:cubicBezTo>
                  <a:pt x="3449262" y="971259"/>
                  <a:pt x="3437860" y="973470"/>
                  <a:pt x="3430772" y="971107"/>
                </a:cubicBezTo>
                <a:cubicBezTo>
                  <a:pt x="3421231" y="932942"/>
                  <a:pt x="3416595" y="920213"/>
                  <a:pt x="3416595" y="871870"/>
                </a:cubicBezTo>
                <a:cubicBezTo>
                  <a:pt x="3416595" y="841063"/>
                  <a:pt x="3413942" y="808947"/>
                  <a:pt x="3423684" y="779721"/>
                </a:cubicBezTo>
                <a:cubicBezTo>
                  <a:pt x="3427025" y="769697"/>
                  <a:pt x="3441786" y="768108"/>
                  <a:pt x="3452037" y="765545"/>
                </a:cubicBezTo>
                <a:cubicBezTo>
                  <a:pt x="3470518" y="760925"/>
                  <a:pt x="3489886" y="761150"/>
                  <a:pt x="3508744" y="758456"/>
                </a:cubicBezTo>
                <a:cubicBezTo>
                  <a:pt x="3522972" y="756423"/>
                  <a:pt x="3537097" y="753731"/>
                  <a:pt x="3551274" y="751368"/>
                </a:cubicBezTo>
                <a:cubicBezTo>
                  <a:pt x="3548911" y="744280"/>
                  <a:pt x="3548853" y="735937"/>
                  <a:pt x="3544186" y="730103"/>
                </a:cubicBezTo>
                <a:cubicBezTo>
                  <a:pt x="3528461" y="710447"/>
                  <a:pt x="3501803" y="713121"/>
                  <a:pt x="3480391" y="708838"/>
                </a:cubicBezTo>
                <a:cubicBezTo>
                  <a:pt x="3403649" y="693489"/>
                  <a:pt x="3522402" y="709567"/>
                  <a:pt x="3388242" y="694661"/>
                </a:cubicBezTo>
                <a:cubicBezTo>
                  <a:pt x="3350437" y="637954"/>
                  <a:pt x="3388242" y="708838"/>
                  <a:pt x="3388242" y="652131"/>
                </a:cubicBezTo>
                <a:cubicBezTo>
                  <a:pt x="3388242" y="632647"/>
                  <a:pt x="3378791" y="614326"/>
                  <a:pt x="3374065" y="595424"/>
                </a:cubicBezTo>
                <a:cubicBezTo>
                  <a:pt x="3371702" y="574159"/>
                  <a:pt x="3382809" y="546021"/>
                  <a:pt x="3366977" y="531628"/>
                </a:cubicBezTo>
                <a:cubicBezTo>
                  <a:pt x="3265308" y="439201"/>
                  <a:pt x="3310505" y="582190"/>
                  <a:pt x="3289005" y="496187"/>
                </a:cubicBezTo>
                <a:cubicBezTo>
                  <a:pt x="3291368" y="486736"/>
                  <a:pt x="3291260" y="476292"/>
                  <a:pt x="3296093" y="467833"/>
                </a:cubicBezTo>
                <a:cubicBezTo>
                  <a:pt x="3301066" y="459129"/>
                  <a:pt x="3310940" y="454269"/>
                  <a:pt x="3317358" y="446568"/>
                </a:cubicBezTo>
                <a:cubicBezTo>
                  <a:pt x="3322812" y="440023"/>
                  <a:pt x="3326809" y="432391"/>
                  <a:pt x="3331535" y="425303"/>
                </a:cubicBezTo>
                <a:cubicBezTo>
                  <a:pt x="3349352" y="371850"/>
                  <a:pt x="3325317" y="437740"/>
                  <a:pt x="3352800" y="382773"/>
                </a:cubicBezTo>
                <a:cubicBezTo>
                  <a:pt x="3356142" y="376090"/>
                  <a:pt x="3357835" y="368692"/>
                  <a:pt x="3359888" y="361507"/>
                </a:cubicBezTo>
                <a:cubicBezTo>
                  <a:pt x="3362564" y="352140"/>
                  <a:pt x="3361573" y="341260"/>
                  <a:pt x="3366977" y="333154"/>
                </a:cubicBezTo>
                <a:cubicBezTo>
                  <a:pt x="3371703" y="326066"/>
                  <a:pt x="3381310" y="323929"/>
                  <a:pt x="3388242" y="318977"/>
                </a:cubicBezTo>
                <a:cubicBezTo>
                  <a:pt x="3432329" y="287486"/>
                  <a:pt x="3400608" y="303041"/>
                  <a:pt x="3459126" y="283535"/>
                </a:cubicBezTo>
                <a:cubicBezTo>
                  <a:pt x="3475378" y="234778"/>
                  <a:pt x="3451654" y="292501"/>
                  <a:pt x="3494568" y="241005"/>
                </a:cubicBezTo>
                <a:cubicBezTo>
                  <a:pt x="3499351" y="235265"/>
                  <a:pt x="3495916" y="224523"/>
                  <a:pt x="3501656" y="219740"/>
                </a:cubicBezTo>
                <a:cubicBezTo>
                  <a:pt x="3511431" y="211594"/>
                  <a:pt x="3525717" y="211253"/>
                  <a:pt x="3537098" y="205563"/>
                </a:cubicBezTo>
                <a:cubicBezTo>
                  <a:pt x="3544718" y="201753"/>
                  <a:pt x="3550743" y="195197"/>
                  <a:pt x="3558363" y="191387"/>
                </a:cubicBezTo>
                <a:cubicBezTo>
                  <a:pt x="3569699" y="185719"/>
                  <a:pt x="3597374" y="180240"/>
                  <a:pt x="3607981" y="177210"/>
                </a:cubicBezTo>
                <a:cubicBezTo>
                  <a:pt x="3674479" y="158210"/>
                  <a:pt x="3567418" y="184647"/>
                  <a:pt x="3664688" y="163033"/>
                </a:cubicBezTo>
                <a:cubicBezTo>
                  <a:pt x="3674198" y="160920"/>
                  <a:pt x="3683375" y="157153"/>
                  <a:pt x="3693042" y="155945"/>
                </a:cubicBezTo>
                <a:cubicBezTo>
                  <a:pt x="3721274" y="152416"/>
                  <a:pt x="3749767" y="151432"/>
                  <a:pt x="3778102" y="148856"/>
                </a:cubicBezTo>
                <a:lnTo>
                  <a:pt x="3848986" y="141768"/>
                </a:lnTo>
                <a:cubicBezTo>
                  <a:pt x="3853712" y="134680"/>
                  <a:pt x="3856511" y="125825"/>
                  <a:pt x="3863163" y="120503"/>
                </a:cubicBezTo>
                <a:cubicBezTo>
                  <a:pt x="3868997" y="115835"/>
                  <a:pt x="3877745" y="116756"/>
                  <a:pt x="3884428" y="113414"/>
                </a:cubicBezTo>
                <a:cubicBezTo>
                  <a:pt x="3892048" y="109604"/>
                  <a:pt x="3898605" y="103963"/>
                  <a:pt x="3905693" y="99238"/>
                </a:cubicBezTo>
                <a:cubicBezTo>
                  <a:pt x="3910419" y="92150"/>
                  <a:pt x="3914416" y="84518"/>
                  <a:pt x="3919870" y="77973"/>
                </a:cubicBezTo>
                <a:cubicBezTo>
                  <a:pt x="3926288" y="70272"/>
                  <a:pt x="3932794" y="62268"/>
                  <a:pt x="3941135" y="56707"/>
                </a:cubicBezTo>
                <a:cubicBezTo>
                  <a:pt x="3947352" y="52562"/>
                  <a:pt x="3955015" y="50755"/>
                  <a:pt x="3962400" y="49619"/>
                </a:cubicBezTo>
                <a:cubicBezTo>
                  <a:pt x="3985870" y="46008"/>
                  <a:pt x="4009656" y="44894"/>
                  <a:pt x="4033284" y="42531"/>
                </a:cubicBezTo>
                <a:cubicBezTo>
                  <a:pt x="4040372" y="40168"/>
                  <a:pt x="4047255" y="37063"/>
                  <a:pt x="4054549" y="35442"/>
                </a:cubicBezTo>
                <a:cubicBezTo>
                  <a:pt x="4140700" y="16297"/>
                  <a:pt x="4197243" y="31609"/>
                  <a:pt x="4302642" y="35442"/>
                </a:cubicBezTo>
                <a:lnTo>
                  <a:pt x="4486940" y="42531"/>
                </a:lnTo>
                <a:cubicBezTo>
                  <a:pt x="4574363" y="40168"/>
                  <a:pt x="4662130" y="43543"/>
                  <a:pt x="4749209" y="35442"/>
                </a:cubicBezTo>
                <a:cubicBezTo>
                  <a:pt x="4764991" y="33974"/>
                  <a:pt x="4776412" y="18211"/>
                  <a:pt x="4791740" y="14177"/>
                </a:cubicBezTo>
                <a:cubicBezTo>
                  <a:pt x="4821794" y="6268"/>
                  <a:pt x="4853172" y="4726"/>
                  <a:pt x="4883888" y="0"/>
                </a:cubicBezTo>
                <a:cubicBezTo>
                  <a:pt x="4947683" y="2363"/>
                  <a:pt x="5011752" y="737"/>
                  <a:pt x="5075274" y="7089"/>
                </a:cubicBezTo>
                <a:cubicBezTo>
                  <a:pt x="5083751" y="7937"/>
                  <a:pt x="5088186" y="19595"/>
                  <a:pt x="5096540" y="21266"/>
                </a:cubicBezTo>
                <a:cubicBezTo>
                  <a:pt x="5112758" y="24510"/>
                  <a:pt x="5129619" y="21266"/>
                  <a:pt x="5146158" y="21266"/>
                </a:cubicBezTo>
              </a:path>
            </a:pathLst>
          </a:custGeom>
          <a:noFill/>
          <a:ln w="76200">
            <a:solidFill>
              <a:srgbClr val="D0A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630641" y="4288465"/>
            <a:ext cx="1658903" cy="113873"/>
          </a:xfrm>
          <a:custGeom>
            <a:avLst/>
            <a:gdLst>
              <a:gd name="connsiteX0" fmla="*/ 1658903 w 1658903"/>
              <a:gd name="connsiteY0" fmla="*/ 56707 h 113873"/>
              <a:gd name="connsiteX1" fmla="*/ 1531312 w 1658903"/>
              <a:gd name="connsiteY1" fmla="*/ 63795 h 113873"/>
              <a:gd name="connsiteX2" fmla="*/ 1502959 w 1658903"/>
              <a:gd name="connsiteY2" fmla="*/ 70884 h 113873"/>
              <a:gd name="connsiteX3" fmla="*/ 1205247 w 1658903"/>
              <a:gd name="connsiteY3" fmla="*/ 63795 h 113873"/>
              <a:gd name="connsiteX4" fmla="*/ 1120187 w 1658903"/>
              <a:gd name="connsiteY4" fmla="*/ 49619 h 113873"/>
              <a:gd name="connsiteX5" fmla="*/ 1028038 w 1658903"/>
              <a:gd name="connsiteY5" fmla="*/ 35442 h 113873"/>
              <a:gd name="connsiteX6" fmla="*/ 857917 w 1658903"/>
              <a:gd name="connsiteY6" fmla="*/ 21265 h 113873"/>
              <a:gd name="connsiteX7" fmla="*/ 701973 w 1658903"/>
              <a:gd name="connsiteY7" fmla="*/ 28354 h 113873"/>
              <a:gd name="connsiteX8" fmla="*/ 659443 w 1658903"/>
              <a:gd name="connsiteY8" fmla="*/ 42530 h 113873"/>
              <a:gd name="connsiteX9" fmla="*/ 624001 w 1658903"/>
              <a:gd name="connsiteY9" fmla="*/ 49619 h 113873"/>
              <a:gd name="connsiteX10" fmla="*/ 595647 w 1658903"/>
              <a:gd name="connsiteY10" fmla="*/ 63795 h 113873"/>
              <a:gd name="connsiteX11" fmla="*/ 517675 w 1658903"/>
              <a:gd name="connsiteY11" fmla="*/ 85061 h 113873"/>
              <a:gd name="connsiteX12" fmla="*/ 375908 w 1658903"/>
              <a:gd name="connsiteY12" fmla="*/ 92149 h 113873"/>
              <a:gd name="connsiteX13" fmla="*/ 156168 w 1658903"/>
              <a:gd name="connsiteY13" fmla="*/ 106326 h 113873"/>
              <a:gd name="connsiteX14" fmla="*/ 134903 w 1658903"/>
              <a:gd name="connsiteY14" fmla="*/ 99237 h 113873"/>
              <a:gd name="connsiteX15" fmla="*/ 113638 w 1658903"/>
              <a:gd name="connsiteY15" fmla="*/ 85061 h 113873"/>
              <a:gd name="connsiteX16" fmla="*/ 35666 w 1658903"/>
              <a:gd name="connsiteY16" fmla="*/ 77972 h 113873"/>
              <a:gd name="connsiteX17" fmla="*/ 14401 w 1658903"/>
              <a:gd name="connsiteY17" fmla="*/ 63795 h 113873"/>
              <a:gd name="connsiteX18" fmla="*/ 224 w 1658903"/>
              <a:gd name="connsiteY18" fmla="*/ 42530 h 113873"/>
              <a:gd name="connsiteX19" fmla="*/ 14401 w 1658903"/>
              <a:gd name="connsiteY19" fmla="*/ 0 h 113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8903" h="113873">
                <a:moveTo>
                  <a:pt x="1658903" y="56707"/>
                </a:moveTo>
                <a:cubicBezTo>
                  <a:pt x="1616373" y="59070"/>
                  <a:pt x="1573733" y="59938"/>
                  <a:pt x="1531312" y="63795"/>
                </a:cubicBezTo>
                <a:cubicBezTo>
                  <a:pt x="1521610" y="64677"/>
                  <a:pt x="1512701" y="70884"/>
                  <a:pt x="1502959" y="70884"/>
                </a:cubicBezTo>
                <a:cubicBezTo>
                  <a:pt x="1403694" y="70884"/>
                  <a:pt x="1304484" y="66158"/>
                  <a:pt x="1205247" y="63795"/>
                </a:cubicBezTo>
                <a:cubicBezTo>
                  <a:pt x="1148226" y="49540"/>
                  <a:pt x="1206481" y="62895"/>
                  <a:pt x="1120187" y="49619"/>
                </a:cubicBezTo>
                <a:cubicBezTo>
                  <a:pt x="1047065" y="38369"/>
                  <a:pt x="1126742" y="44695"/>
                  <a:pt x="1028038" y="35442"/>
                </a:cubicBezTo>
                <a:cubicBezTo>
                  <a:pt x="971383" y="30131"/>
                  <a:pt x="857917" y="21265"/>
                  <a:pt x="857917" y="21265"/>
                </a:cubicBezTo>
                <a:cubicBezTo>
                  <a:pt x="805936" y="23628"/>
                  <a:pt x="753712" y="22811"/>
                  <a:pt x="701973" y="28354"/>
                </a:cubicBezTo>
                <a:cubicBezTo>
                  <a:pt x="687115" y="29946"/>
                  <a:pt x="674096" y="39599"/>
                  <a:pt x="659443" y="42530"/>
                </a:cubicBezTo>
                <a:lnTo>
                  <a:pt x="624001" y="49619"/>
                </a:lnTo>
                <a:cubicBezTo>
                  <a:pt x="614550" y="54344"/>
                  <a:pt x="605458" y="59871"/>
                  <a:pt x="595647" y="63795"/>
                </a:cubicBezTo>
                <a:cubicBezTo>
                  <a:pt x="576231" y="71561"/>
                  <a:pt x="539920" y="83281"/>
                  <a:pt x="517675" y="85061"/>
                </a:cubicBezTo>
                <a:cubicBezTo>
                  <a:pt x="470511" y="88834"/>
                  <a:pt x="423164" y="89786"/>
                  <a:pt x="375908" y="92149"/>
                </a:cubicBezTo>
                <a:cubicBezTo>
                  <a:pt x="198764" y="116305"/>
                  <a:pt x="272106" y="119207"/>
                  <a:pt x="156168" y="106326"/>
                </a:cubicBezTo>
                <a:cubicBezTo>
                  <a:pt x="149080" y="103963"/>
                  <a:pt x="141586" y="102579"/>
                  <a:pt x="134903" y="99237"/>
                </a:cubicBezTo>
                <a:cubicBezTo>
                  <a:pt x="127283" y="95427"/>
                  <a:pt x="121968" y="86846"/>
                  <a:pt x="113638" y="85061"/>
                </a:cubicBezTo>
                <a:cubicBezTo>
                  <a:pt x="88119" y="79593"/>
                  <a:pt x="61657" y="80335"/>
                  <a:pt x="35666" y="77972"/>
                </a:cubicBezTo>
                <a:cubicBezTo>
                  <a:pt x="28578" y="73246"/>
                  <a:pt x="20425" y="69819"/>
                  <a:pt x="14401" y="63795"/>
                </a:cubicBezTo>
                <a:cubicBezTo>
                  <a:pt x="8377" y="57771"/>
                  <a:pt x="1429" y="50964"/>
                  <a:pt x="224" y="42530"/>
                </a:cubicBezTo>
                <a:cubicBezTo>
                  <a:pt x="-1636" y="29509"/>
                  <a:pt x="8503" y="11795"/>
                  <a:pt x="14401" y="0"/>
                </a:cubicBezTo>
              </a:path>
            </a:pathLst>
          </a:custGeom>
          <a:noFill/>
          <a:ln w="76200">
            <a:solidFill>
              <a:srgbClr val="D0A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0722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rot="3404555">
            <a:off x="927372" y="3798160"/>
            <a:ext cx="500690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half" idx="2"/>
          </p:nvPr>
        </p:nvSpPr>
        <p:spPr>
          <a:xfrm>
            <a:off x="4267198" y="1143000"/>
            <a:ext cx="4495801" cy="3633764"/>
          </a:xfrm>
        </p:spPr>
        <p:txBody>
          <a:bodyPr>
            <a:normAutofit fontScale="85000" lnSpcReduction="20000"/>
          </a:bodyPr>
          <a:lstStyle/>
          <a:p>
            <a:r>
              <a:rPr lang="en-US" dirty="0" smtClean="0"/>
              <a:t>Place the </a:t>
            </a:r>
            <a:r>
              <a:rPr lang="en-US" dirty="0" err="1" smtClean="0"/>
              <a:t>raker</a:t>
            </a:r>
            <a:r>
              <a:rPr lang="en-US" dirty="0" smtClean="0"/>
              <a:t> against the wall plate and insure that the </a:t>
            </a:r>
            <a:r>
              <a:rPr lang="en-US" dirty="0" err="1" smtClean="0"/>
              <a:t>raker</a:t>
            </a:r>
            <a:r>
              <a:rPr lang="en-US" dirty="0" smtClean="0"/>
              <a:t> cut marries well with the cleat.  Capture the wall plate joint by completely covering the joint with a 12X12 gusset and placing 8X8d nails into the wall plate and 5X8d nails into the </a:t>
            </a:r>
            <a:r>
              <a:rPr lang="en-US" dirty="0" err="1" smtClean="0"/>
              <a:t>raker</a:t>
            </a:r>
            <a:r>
              <a:rPr lang="en-US" dirty="0" smtClean="0"/>
              <a:t>.    Bottom 2x6 brace should be placed a minimum of 6” up from the bottom of the wall plate.  This will accommodate the trough height.  Insure that the brace is square to the wall plate.  To insure that the </a:t>
            </a:r>
            <a:r>
              <a:rPr lang="en-US" dirty="0" err="1" smtClean="0"/>
              <a:t>raker</a:t>
            </a:r>
            <a:r>
              <a:rPr lang="en-US" dirty="0" smtClean="0"/>
              <a:t> angle is maintained, pull a measurement from the interior edge of the wall plate to the point of the bottom </a:t>
            </a:r>
            <a:r>
              <a:rPr lang="en-US" dirty="0" err="1" smtClean="0"/>
              <a:t>raker</a:t>
            </a:r>
            <a:r>
              <a:rPr lang="en-US" dirty="0" smtClean="0"/>
              <a:t> cut and the result should be the same as the insertion point.  Place one 16d nail into the </a:t>
            </a:r>
            <a:r>
              <a:rPr lang="en-US" dirty="0" err="1" smtClean="0"/>
              <a:t>raker</a:t>
            </a:r>
            <a:r>
              <a:rPr lang="en-US" dirty="0" smtClean="0"/>
              <a:t> joint and five 16d nails into the wall plate joint.  The single nail will allow for quick adjustability when the </a:t>
            </a:r>
            <a:r>
              <a:rPr lang="en-US" dirty="0" err="1" smtClean="0"/>
              <a:t>raker</a:t>
            </a:r>
            <a:r>
              <a:rPr lang="en-US" dirty="0" smtClean="0"/>
              <a:t> is placed and pressurized.  Upon completion, carefully flip the shore over onto the other side and duplicate the entire process.</a:t>
            </a:r>
          </a:p>
          <a:p>
            <a:endParaRPr lang="en-US" dirty="0"/>
          </a:p>
          <a:p>
            <a:r>
              <a:rPr lang="en-US" dirty="0" smtClean="0"/>
              <a:t>***  This diagram also depicts the 12/7 rise to run ratio of a 60 degree </a:t>
            </a:r>
            <a:r>
              <a:rPr lang="en-US" dirty="0" err="1" smtClean="0"/>
              <a:t>raker</a:t>
            </a:r>
            <a:r>
              <a:rPr lang="en-US" dirty="0" smtClean="0"/>
              <a:t> and how that correlates to the cleat placement or collection points on the wall plate and bottom brace.</a:t>
            </a:r>
          </a:p>
          <a:p>
            <a:endParaRPr lang="en-US" dirty="0"/>
          </a:p>
          <a:p>
            <a:r>
              <a:rPr lang="en-US" dirty="0" smtClean="0">
                <a:solidFill>
                  <a:srgbClr val="FF0000"/>
                </a:solidFill>
              </a:rPr>
              <a:t>The angle cut or perpendicular cut at the bottom of the </a:t>
            </a:r>
            <a:r>
              <a:rPr lang="en-US" dirty="0" err="1" smtClean="0">
                <a:solidFill>
                  <a:srgbClr val="FF0000"/>
                </a:solidFill>
              </a:rPr>
              <a:t>raker</a:t>
            </a:r>
            <a:r>
              <a:rPr lang="en-US" dirty="0" smtClean="0">
                <a:solidFill>
                  <a:srgbClr val="FF0000"/>
                </a:solidFill>
              </a:rPr>
              <a:t> will be applied when selecting a U Channel Base.  </a:t>
            </a:r>
          </a:p>
          <a:p>
            <a:endParaRPr lang="en-US" dirty="0" smtClean="0"/>
          </a:p>
          <a:p>
            <a:endParaRPr lang="en-US" dirty="0"/>
          </a:p>
          <a:p>
            <a:endParaRPr lang="en-US" dirty="0"/>
          </a:p>
          <a:p>
            <a:endParaRPr lang="en-US" dirty="0"/>
          </a:p>
        </p:txBody>
      </p:sp>
      <p:sp>
        <p:nvSpPr>
          <p:cNvPr id="7" name="Rectangle 6"/>
          <p:cNvSpPr/>
          <p:nvPr/>
        </p:nvSpPr>
        <p:spPr>
          <a:xfrm rot="5400000">
            <a:off x="-746760" y="3108960"/>
            <a:ext cx="566928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1539240" y="1203960"/>
            <a:ext cx="1645920" cy="152400"/>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a:spLocks noChangeAspect="1"/>
          </p:cNvSpPr>
          <p:nvPr/>
        </p:nvSpPr>
        <p:spPr>
          <a:xfrm>
            <a:off x="2194560" y="19812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2011680" y="19812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a:spLocks noChangeAspect="1"/>
          </p:cNvSpPr>
          <p:nvPr/>
        </p:nvSpPr>
        <p:spPr>
          <a:xfrm>
            <a:off x="2011680" y="26517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a:spLocks noChangeAspect="1"/>
          </p:cNvSpPr>
          <p:nvPr/>
        </p:nvSpPr>
        <p:spPr>
          <a:xfrm>
            <a:off x="2438400" y="22860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a:spLocks noChangeAspect="1"/>
          </p:cNvSpPr>
          <p:nvPr/>
        </p:nvSpPr>
        <p:spPr>
          <a:xfrm>
            <a:off x="2651760" y="24688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a:spLocks noChangeAspect="1"/>
          </p:cNvSpPr>
          <p:nvPr/>
        </p:nvSpPr>
        <p:spPr>
          <a:xfrm>
            <a:off x="2194560" y="26517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a:spLocks noChangeAspect="1"/>
          </p:cNvSpPr>
          <p:nvPr/>
        </p:nvSpPr>
        <p:spPr>
          <a:xfrm>
            <a:off x="2011680" y="22860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a:spLocks noChangeAspect="1"/>
          </p:cNvSpPr>
          <p:nvPr/>
        </p:nvSpPr>
        <p:spPr>
          <a:xfrm>
            <a:off x="2194560" y="228600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a:spLocks noChangeAspect="1"/>
          </p:cNvSpPr>
          <p:nvPr/>
        </p:nvSpPr>
        <p:spPr>
          <a:xfrm>
            <a:off x="2103120" y="214884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a:spLocks noChangeAspect="1"/>
          </p:cNvSpPr>
          <p:nvPr/>
        </p:nvSpPr>
        <p:spPr>
          <a:xfrm>
            <a:off x="2103120" y="24688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a:spLocks noChangeAspect="1"/>
          </p:cNvSpPr>
          <p:nvPr/>
        </p:nvSpPr>
        <p:spPr>
          <a:xfrm>
            <a:off x="2286000" y="24688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2560320" y="26517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a:spLocks noChangeAspect="1"/>
          </p:cNvSpPr>
          <p:nvPr/>
        </p:nvSpPr>
        <p:spPr>
          <a:xfrm>
            <a:off x="2468880" y="24688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rot="5400000">
            <a:off x="1920240" y="1903476"/>
            <a:ext cx="838200" cy="841248"/>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p:nvPr/>
        </p:nvCxnSpPr>
        <p:spPr>
          <a:xfrm>
            <a:off x="1447800" y="2133600"/>
            <a:ext cx="0" cy="399288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2217420" y="6650133"/>
            <a:ext cx="2670645" cy="8137"/>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2304075" y="6019800"/>
            <a:ext cx="0" cy="60960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1371600" y="2133600"/>
            <a:ext cx="762000" cy="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1386840" y="6126480"/>
            <a:ext cx="716280" cy="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1069693" y="3732802"/>
            <a:ext cx="533400" cy="369332"/>
          </a:xfrm>
          <a:prstGeom prst="rect">
            <a:avLst/>
          </a:prstGeom>
          <a:noFill/>
        </p:spPr>
        <p:txBody>
          <a:bodyPr wrap="square" rtlCol="0">
            <a:spAutoFit/>
          </a:bodyPr>
          <a:lstStyle/>
          <a:p>
            <a:r>
              <a:rPr lang="en-US" dirty="0" smtClean="0"/>
              <a:t>8’</a:t>
            </a:r>
            <a:endParaRPr lang="en-US" dirty="0"/>
          </a:p>
        </p:txBody>
      </p:sp>
      <p:sp>
        <p:nvSpPr>
          <p:cNvPr id="114" name="TextBox 113"/>
          <p:cNvSpPr txBox="1"/>
          <p:nvPr/>
        </p:nvSpPr>
        <p:spPr>
          <a:xfrm>
            <a:off x="3430822" y="6197887"/>
            <a:ext cx="533400" cy="369332"/>
          </a:xfrm>
          <a:prstGeom prst="rect">
            <a:avLst/>
          </a:prstGeom>
          <a:noFill/>
        </p:spPr>
        <p:txBody>
          <a:bodyPr wrap="square" rtlCol="0">
            <a:spAutoFit/>
          </a:bodyPr>
          <a:lstStyle/>
          <a:p>
            <a:r>
              <a:rPr lang="en-US" dirty="0" smtClean="0"/>
              <a:t>56”</a:t>
            </a:r>
            <a:endParaRPr lang="en-US" dirty="0"/>
          </a:p>
        </p:txBody>
      </p:sp>
      <p:sp>
        <p:nvSpPr>
          <p:cNvPr id="97" name="Title 3"/>
          <p:cNvSpPr>
            <a:spLocks noGrp="1"/>
          </p:cNvSpPr>
          <p:nvPr>
            <p:ph type="title"/>
          </p:nvPr>
        </p:nvSpPr>
        <p:spPr>
          <a:xfrm>
            <a:off x="4267199" y="313398"/>
            <a:ext cx="4876801"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102" name="Picture 101"/>
          <p:cNvPicPr>
            <a:picLocks noChangeAspect="1"/>
          </p:cNvPicPr>
          <p:nvPr/>
        </p:nvPicPr>
        <p:blipFill>
          <a:blip r:embed="rId3"/>
          <a:stretch>
            <a:fillRect/>
          </a:stretch>
        </p:blipFill>
        <p:spPr>
          <a:xfrm>
            <a:off x="7961273" y="21722"/>
            <a:ext cx="1182727" cy="1188823"/>
          </a:xfrm>
          <a:prstGeom prst="rect">
            <a:avLst/>
          </a:prstGeom>
        </p:spPr>
      </p:pic>
      <p:pic>
        <p:nvPicPr>
          <p:cNvPr id="103" name="Picture 102"/>
          <p:cNvPicPr>
            <a:picLocks noChangeAspect="1"/>
          </p:cNvPicPr>
          <p:nvPr/>
        </p:nvPicPr>
        <p:blipFill>
          <a:blip r:embed="rId4"/>
          <a:stretch>
            <a:fillRect/>
          </a:stretch>
        </p:blipFill>
        <p:spPr>
          <a:xfrm>
            <a:off x="7337920" y="6343561"/>
            <a:ext cx="1615580" cy="457240"/>
          </a:xfrm>
          <a:prstGeom prst="rect">
            <a:avLst/>
          </a:prstGeom>
        </p:spPr>
      </p:pic>
      <p:sp>
        <p:nvSpPr>
          <p:cNvPr id="14" name="Rectangle 13"/>
          <p:cNvSpPr/>
          <p:nvPr/>
        </p:nvSpPr>
        <p:spPr>
          <a:xfrm>
            <a:off x="4494020" y="6044872"/>
            <a:ext cx="382833" cy="27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908124" y="5835822"/>
            <a:ext cx="553510" cy="2626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1929837" y="5252142"/>
            <a:ext cx="2794564"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a:xfrm flipH="1">
            <a:off x="1386840" y="5719056"/>
            <a:ext cx="762000" cy="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501138" y="5717795"/>
            <a:ext cx="958227" cy="369332"/>
          </a:xfrm>
          <a:prstGeom prst="rect">
            <a:avLst/>
          </a:prstGeom>
          <a:noFill/>
        </p:spPr>
        <p:txBody>
          <a:bodyPr wrap="square" rtlCol="0">
            <a:spAutoFit/>
          </a:bodyPr>
          <a:lstStyle/>
          <a:p>
            <a:r>
              <a:rPr lang="en-US" dirty="0" smtClean="0"/>
              <a:t>Min 6”’</a:t>
            </a:r>
            <a:endParaRPr lang="en-US" dirty="0"/>
          </a:p>
        </p:txBody>
      </p:sp>
      <p:grpSp>
        <p:nvGrpSpPr>
          <p:cNvPr id="112" name="Group 111"/>
          <p:cNvGrpSpPr/>
          <p:nvPr/>
        </p:nvGrpSpPr>
        <p:grpSpPr>
          <a:xfrm rot="5400000">
            <a:off x="1976988" y="5385024"/>
            <a:ext cx="320040" cy="228600"/>
            <a:chOff x="2377440" y="6126480"/>
            <a:chExt cx="320040" cy="228600"/>
          </a:xfrm>
        </p:grpSpPr>
        <p:sp>
          <p:nvSpPr>
            <p:cNvPr id="115" name="Oval 114"/>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Oval 119"/>
          <p:cNvSpPr>
            <a:spLocks noChangeAspect="1"/>
          </p:cNvSpPr>
          <p:nvPr/>
        </p:nvSpPr>
        <p:spPr>
          <a:xfrm>
            <a:off x="4381500" y="543225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a:off x="2270761" y="3777052"/>
            <a:ext cx="1539239" cy="1475090"/>
          </a:xfrm>
          <a:prstGeom prst="rtTriangle">
            <a:avLst/>
          </a:prstGeom>
          <a:solidFill>
            <a:schemeClr val="bg1"/>
          </a:solidFill>
          <a:ln w="57150">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Connector 120"/>
          <p:cNvCxnSpPr/>
          <p:nvPr/>
        </p:nvCxnSpPr>
        <p:spPr>
          <a:xfrm flipV="1">
            <a:off x="4908124" y="6038761"/>
            <a:ext cx="0" cy="609600"/>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rot="19380781">
            <a:off x="4513681" y="5656794"/>
            <a:ext cx="352506" cy="464273"/>
          </a:xfrm>
          <a:prstGeom prst="rect">
            <a:avLst/>
          </a:prstGeom>
          <a:noFill/>
          <a:ln>
            <a:solidFill>
              <a:schemeClr val="tx1"/>
            </a:solidFill>
            <a:prstDash val="sysDash"/>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H="1">
            <a:off x="4876853" y="4419600"/>
            <a:ext cx="1600147" cy="13716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rot="5614239">
            <a:off x="-1485900" y="2997486"/>
            <a:ext cx="5669280" cy="365760"/>
          </a:xfrm>
          <a:prstGeom prst="rect">
            <a:avLst/>
          </a:prstGeom>
          <a:blipFill>
            <a:blip r:embed="rId2" cstate="print">
              <a:lum bright="70000" contrast="-70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half" idx="2"/>
          </p:nvPr>
        </p:nvSpPr>
        <p:spPr>
          <a:xfrm>
            <a:off x="4267198" y="1143000"/>
            <a:ext cx="4495801" cy="3633764"/>
          </a:xfrm>
        </p:spPr>
        <p:txBody>
          <a:bodyPr>
            <a:normAutofit/>
          </a:bodyPr>
          <a:lstStyle/>
          <a:p>
            <a:r>
              <a:rPr lang="en-US" dirty="0"/>
              <a:t>When placing the </a:t>
            </a:r>
            <a:r>
              <a:rPr lang="en-US" dirty="0" err="1"/>
              <a:t>raker</a:t>
            </a:r>
            <a:r>
              <a:rPr lang="en-US" dirty="0"/>
              <a:t>, insure that the </a:t>
            </a:r>
            <a:r>
              <a:rPr lang="en-US" dirty="0" err="1"/>
              <a:t>raker</a:t>
            </a:r>
            <a:r>
              <a:rPr lang="en-US" dirty="0"/>
              <a:t> is plumb or square to the building and sole anchor.  Set the trough base, walk the assembled </a:t>
            </a:r>
            <a:r>
              <a:rPr lang="en-US" dirty="0" err="1"/>
              <a:t>raker</a:t>
            </a:r>
            <a:r>
              <a:rPr lang="en-US" dirty="0"/>
              <a:t> into place and set it into the trough base. Place 2x4 or 4x4 wedge packs between the sole anchor and the trough base. While placing the </a:t>
            </a:r>
            <a:r>
              <a:rPr lang="en-US" dirty="0" err="1"/>
              <a:t>raker</a:t>
            </a:r>
            <a:r>
              <a:rPr lang="en-US" dirty="0"/>
              <a:t>, the top of the wall plate will contact the wall but leave a growing gap towards the bottom of the wall.  When this is encountered, Remove the single 16d nail in the bottom brace </a:t>
            </a:r>
            <a:r>
              <a:rPr lang="en-US" dirty="0" err="1"/>
              <a:t>raker</a:t>
            </a:r>
            <a:r>
              <a:rPr lang="en-US" dirty="0"/>
              <a:t> joint.  This allows the wall plate to “flex” into position. Pressurize the wedges until the entire wall plate contacts the wall.  At that point, finish nailing the bottom brace </a:t>
            </a:r>
            <a:r>
              <a:rPr lang="en-US" dirty="0" err="1"/>
              <a:t>raker</a:t>
            </a:r>
            <a:r>
              <a:rPr lang="en-US" dirty="0"/>
              <a:t> joint and complete pressurizing.  The shore should only be pressurized until it is snug.  Do not </a:t>
            </a:r>
            <a:r>
              <a:rPr lang="en-US" dirty="0" err="1"/>
              <a:t>overpressurize</a:t>
            </a:r>
            <a:r>
              <a:rPr lang="en-US" dirty="0" smtClean="0"/>
              <a:t>. Place five 16d nails into the </a:t>
            </a:r>
            <a:r>
              <a:rPr lang="en-US" dirty="0" err="1" smtClean="0"/>
              <a:t>raker</a:t>
            </a:r>
            <a:r>
              <a:rPr lang="en-US" dirty="0" smtClean="0"/>
              <a:t> and trough joint. </a:t>
            </a:r>
            <a:endParaRPr lang="en-US" dirty="0"/>
          </a:p>
          <a:p>
            <a:endParaRPr lang="en-US" dirty="0"/>
          </a:p>
          <a:p>
            <a:endParaRPr lang="en-US" dirty="0"/>
          </a:p>
        </p:txBody>
      </p:sp>
      <p:sp>
        <p:nvSpPr>
          <p:cNvPr id="97" name="Title 3"/>
          <p:cNvSpPr>
            <a:spLocks noGrp="1"/>
          </p:cNvSpPr>
          <p:nvPr>
            <p:ph type="title"/>
          </p:nvPr>
        </p:nvSpPr>
        <p:spPr>
          <a:xfrm>
            <a:off x="4267199" y="313398"/>
            <a:ext cx="4876801" cy="414338"/>
          </a:xfrm>
          <a:solidFill>
            <a:schemeClr val="tx1"/>
          </a:solidFill>
        </p:spPr>
        <p:txBody>
          <a:bodyPr/>
          <a:lstStyle/>
          <a:p>
            <a:r>
              <a:rPr lang="en-US" dirty="0" smtClean="0">
                <a:solidFill>
                  <a:schemeClr val="bg1"/>
                </a:solidFill>
              </a:rPr>
              <a:t>Split Sole 60 Degree </a:t>
            </a:r>
            <a:r>
              <a:rPr lang="en-US" dirty="0" err="1" smtClean="0">
                <a:solidFill>
                  <a:schemeClr val="bg1"/>
                </a:solidFill>
              </a:rPr>
              <a:t>Raker</a:t>
            </a:r>
            <a:endParaRPr lang="en-US" dirty="0">
              <a:solidFill>
                <a:schemeClr val="bg1"/>
              </a:solidFill>
            </a:endParaRPr>
          </a:p>
        </p:txBody>
      </p:sp>
      <p:pic>
        <p:nvPicPr>
          <p:cNvPr id="102" name="Picture 101"/>
          <p:cNvPicPr>
            <a:picLocks noChangeAspect="1"/>
          </p:cNvPicPr>
          <p:nvPr/>
        </p:nvPicPr>
        <p:blipFill>
          <a:blip r:embed="rId3"/>
          <a:stretch>
            <a:fillRect/>
          </a:stretch>
        </p:blipFill>
        <p:spPr>
          <a:xfrm>
            <a:off x="7961273" y="21722"/>
            <a:ext cx="1182727" cy="1188823"/>
          </a:xfrm>
          <a:prstGeom prst="rect">
            <a:avLst/>
          </a:prstGeom>
        </p:spPr>
      </p:pic>
      <p:pic>
        <p:nvPicPr>
          <p:cNvPr id="103" name="Picture 102"/>
          <p:cNvPicPr>
            <a:picLocks noChangeAspect="1"/>
          </p:cNvPicPr>
          <p:nvPr/>
        </p:nvPicPr>
        <p:blipFill>
          <a:blip r:embed="rId4"/>
          <a:stretch>
            <a:fillRect/>
          </a:stretch>
        </p:blipFill>
        <p:spPr>
          <a:xfrm>
            <a:off x="7337920" y="6343561"/>
            <a:ext cx="1615580" cy="457240"/>
          </a:xfrm>
          <a:prstGeom prst="rect">
            <a:avLst/>
          </a:prstGeom>
        </p:spPr>
      </p:pic>
      <p:sp>
        <p:nvSpPr>
          <p:cNvPr id="53" name="Rectangle 52"/>
          <p:cNvSpPr/>
          <p:nvPr/>
        </p:nvSpPr>
        <p:spPr>
          <a:xfrm rot="3404555">
            <a:off x="347642" y="3783261"/>
            <a:ext cx="521208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5400000">
            <a:off x="-1280160" y="3008274"/>
            <a:ext cx="566928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1005840" y="1103274"/>
            <a:ext cx="1645920" cy="152400"/>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a:spLocks noChangeAspect="1"/>
          </p:cNvSpPr>
          <p:nvPr/>
        </p:nvSpPr>
        <p:spPr>
          <a:xfrm>
            <a:off x="1661160" y="18805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1478280" y="18805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a:spLocks noChangeAspect="1"/>
          </p:cNvSpPr>
          <p:nvPr/>
        </p:nvSpPr>
        <p:spPr>
          <a:xfrm>
            <a:off x="147828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a:spLocks noChangeAspect="1"/>
          </p:cNvSpPr>
          <p:nvPr/>
        </p:nvSpPr>
        <p:spPr>
          <a:xfrm>
            <a:off x="190500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a:spLocks noChangeAspect="1"/>
          </p:cNvSpPr>
          <p:nvPr/>
        </p:nvSpPr>
        <p:spPr>
          <a:xfrm>
            <a:off x="211836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a:spLocks noChangeAspect="1"/>
          </p:cNvSpPr>
          <p:nvPr/>
        </p:nvSpPr>
        <p:spPr>
          <a:xfrm>
            <a:off x="166116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a:spLocks noChangeAspect="1"/>
          </p:cNvSpPr>
          <p:nvPr/>
        </p:nvSpPr>
        <p:spPr>
          <a:xfrm>
            <a:off x="147828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a:spLocks noChangeAspect="1"/>
          </p:cNvSpPr>
          <p:nvPr/>
        </p:nvSpPr>
        <p:spPr>
          <a:xfrm>
            <a:off x="1661160" y="21853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a:spLocks noChangeAspect="1"/>
          </p:cNvSpPr>
          <p:nvPr/>
        </p:nvSpPr>
        <p:spPr>
          <a:xfrm>
            <a:off x="1569720" y="204815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a:spLocks noChangeAspect="1"/>
          </p:cNvSpPr>
          <p:nvPr/>
        </p:nvSpPr>
        <p:spPr>
          <a:xfrm>
            <a:off x="156972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a:spLocks noChangeAspect="1"/>
          </p:cNvSpPr>
          <p:nvPr/>
        </p:nvSpPr>
        <p:spPr>
          <a:xfrm>
            <a:off x="175260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2026920" y="255107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a:spLocks noChangeAspect="1"/>
          </p:cNvSpPr>
          <p:nvPr/>
        </p:nvSpPr>
        <p:spPr>
          <a:xfrm>
            <a:off x="1935480" y="236819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rot="5400000">
            <a:off x="1386840" y="1802790"/>
            <a:ext cx="838200" cy="841248"/>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1396437" y="5151456"/>
            <a:ext cx="2794564"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roup 111"/>
          <p:cNvGrpSpPr/>
          <p:nvPr/>
        </p:nvGrpSpPr>
        <p:grpSpPr>
          <a:xfrm rot="5400000">
            <a:off x="1443588" y="5284338"/>
            <a:ext cx="320040" cy="228600"/>
            <a:chOff x="2377440" y="6126480"/>
            <a:chExt cx="320040" cy="228600"/>
          </a:xfrm>
        </p:grpSpPr>
        <p:sp>
          <p:nvSpPr>
            <p:cNvPr id="115" name="Oval 114"/>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Oval 119"/>
          <p:cNvSpPr>
            <a:spLocks noChangeAspect="1"/>
          </p:cNvSpPr>
          <p:nvPr/>
        </p:nvSpPr>
        <p:spPr>
          <a:xfrm>
            <a:off x="3848100" y="5331573"/>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rot="19380781">
            <a:off x="3980281" y="5556108"/>
            <a:ext cx="352506" cy="464273"/>
          </a:xfrm>
          <a:prstGeom prst="rect">
            <a:avLst/>
          </a:prstGeom>
          <a:noFill/>
          <a:ln>
            <a:solidFill>
              <a:schemeClr val="tx1"/>
            </a:solidFill>
            <a:prstDash val="sysDash"/>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079019" y="6103509"/>
            <a:ext cx="382833" cy="27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493123" y="5894459"/>
            <a:ext cx="553510" cy="2626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3577077" y="4918578"/>
            <a:ext cx="2286000" cy="1280160"/>
            <a:chOff x="5592235" y="5053778"/>
            <a:chExt cx="2672528" cy="1310640"/>
          </a:xfrm>
        </p:grpSpPr>
        <p:sp>
          <p:nvSpPr>
            <p:cNvPr id="47" name="Rectangle 46"/>
            <p:cNvSpPr/>
            <p:nvPr/>
          </p:nvSpPr>
          <p:spPr>
            <a:xfrm>
              <a:off x="6649510" y="6039284"/>
              <a:ext cx="382833" cy="27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592235" y="6211252"/>
              <a:ext cx="2103120" cy="128765"/>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609504" y="6082487"/>
              <a:ext cx="1097280" cy="128765"/>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5592235" y="5883061"/>
              <a:ext cx="2103120" cy="456956"/>
            </a:xfrm>
            <a:prstGeom prst="rect">
              <a:avLst/>
            </a:prstGeom>
            <a:solidFill>
              <a:srgbClr val="D0A172">
                <a:alpha val="51000"/>
              </a:srgbClr>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6307421" y="6242319"/>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7248784" y="6210898"/>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940009" y="6259331"/>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a:spLocks noChangeAspect="1"/>
            </p:cNvSpPr>
            <p:nvPr/>
          </p:nvSpPr>
          <p:spPr>
            <a:xfrm>
              <a:off x="5683497" y="6236471"/>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a:xfrm>
              <a:off x="6670580" y="62309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a:spLocks noChangeAspect="1"/>
            </p:cNvSpPr>
            <p:nvPr/>
          </p:nvSpPr>
          <p:spPr>
            <a:xfrm>
              <a:off x="6969625" y="6236471"/>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a:spLocks noChangeAspect="1"/>
            </p:cNvSpPr>
            <p:nvPr/>
          </p:nvSpPr>
          <p:spPr>
            <a:xfrm>
              <a:off x="7530634" y="6268014"/>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p:cNvGrpSpPr/>
            <p:nvPr/>
          </p:nvGrpSpPr>
          <p:grpSpPr>
            <a:xfrm>
              <a:off x="7716123" y="5053778"/>
              <a:ext cx="548640" cy="1310640"/>
              <a:chOff x="7391400" y="5181600"/>
              <a:chExt cx="548640" cy="1310640"/>
            </a:xfrm>
          </p:grpSpPr>
          <p:sp>
            <p:nvSpPr>
              <p:cNvPr id="65" name="Rectangle 64"/>
              <p:cNvSpPr/>
              <p:nvPr/>
            </p:nvSpPr>
            <p:spPr>
              <a:xfrm rot="5400000">
                <a:off x="7162800" y="5638800"/>
                <a:ext cx="1005840" cy="91440"/>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rot="5400000">
                <a:off x="7498080" y="6080760"/>
                <a:ext cx="365760" cy="365760"/>
              </a:xfrm>
              <a:prstGeom prst="rect">
                <a:avLst/>
              </a:prstGeom>
              <a:blipFill>
                <a:blip r:embed="rId2" cstate="print"/>
                <a:tile tx="0" ty="0" sx="100000" sy="100000" flip="none" algn="tl"/>
              </a:blip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rot="5400000">
                <a:off x="7239000" y="6172200"/>
                <a:ext cx="457200" cy="152400"/>
              </a:xfrm>
              <a:prstGeom prst="rect">
                <a:avLst/>
              </a:prstGeom>
              <a:solidFill>
                <a:srgbClr val="D0A172"/>
              </a:solidFill>
              <a:ln>
                <a:solidFill>
                  <a:srgbClr val="7B52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rot="5400000">
                <a:off x="7391400" y="5943600"/>
                <a:ext cx="1005840" cy="91440"/>
              </a:xfrm>
              <a:prstGeom prst="rect">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0" scaled="1"/>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72" name="Straight Arrow Connector 71"/>
          <p:cNvCxnSpPr/>
          <p:nvPr/>
        </p:nvCxnSpPr>
        <p:spPr>
          <a:xfrm flipH="1" flipV="1">
            <a:off x="987582" y="5859036"/>
            <a:ext cx="445218" cy="795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73" name="Group 72"/>
          <p:cNvGrpSpPr/>
          <p:nvPr/>
        </p:nvGrpSpPr>
        <p:grpSpPr>
          <a:xfrm rot="3426271">
            <a:off x="3716136" y="5250558"/>
            <a:ext cx="320040" cy="228600"/>
            <a:chOff x="2377440" y="6126480"/>
            <a:chExt cx="320040" cy="228600"/>
          </a:xfrm>
        </p:grpSpPr>
        <p:sp>
          <p:nvSpPr>
            <p:cNvPr id="74" name="Oval 73"/>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 name="Group 87"/>
          <p:cNvGrpSpPr/>
          <p:nvPr/>
        </p:nvGrpSpPr>
        <p:grpSpPr>
          <a:xfrm rot="5400000">
            <a:off x="4079364" y="5785959"/>
            <a:ext cx="300825" cy="200240"/>
            <a:chOff x="2377440" y="6126480"/>
            <a:chExt cx="320040" cy="228600"/>
          </a:xfrm>
        </p:grpSpPr>
        <p:sp>
          <p:nvSpPr>
            <p:cNvPr id="89" name="Oval 88"/>
            <p:cNvSpPr>
              <a:spLocks noChangeAspect="1"/>
            </p:cNvSpPr>
            <p:nvPr/>
          </p:nvSpPr>
          <p:spPr>
            <a:xfrm>
              <a:off x="2514600" y="621792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a:spLocks noChangeAspect="1"/>
            </p:cNvSpPr>
            <p:nvPr/>
          </p:nvSpPr>
          <p:spPr>
            <a:xfrm>
              <a:off x="237744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a:spLocks noChangeAspect="1"/>
            </p:cNvSpPr>
            <p:nvPr/>
          </p:nvSpPr>
          <p:spPr>
            <a:xfrm>
              <a:off x="237744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2651760" y="612648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a:spLocks noChangeAspect="1"/>
            </p:cNvSpPr>
            <p:nvPr/>
          </p:nvSpPr>
          <p:spPr>
            <a:xfrm>
              <a:off x="2651760" y="6309360"/>
              <a:ext cx="45720" cy="45720"/>
            </a:xfrm>
            <a:prstGeom prst="ellipse">
              <a:avLst/>
            </a:prstGeom>
            <a:solidFill>
              <a:schemeClr val="tx1">
                <a:lumMod val="75000"/>
                <a:lumOff val="2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81263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939</TotalTime>
  <Words>1705</Words>
  <Application>Microsoft Office PowerPoint</Application>
  <PresentationFormat>On-screen Show (4:3)</PresentationFormat>
  <Paragraphs>63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Split Sole 60 Degree Raker</vt:lpstr>
      <vt:lpstr>Split Sole 60 Degree Raker</vt:lpstr>
      <vt:lpstr>Split Sole 60 Degree Raker</vt:lpstr>
      <vt:lpstr>Split Sole 60 Degree Raker</vt:lpstr>
      <vt:lpstr>Split Sole 60 Degree Raker</vt:lpstr>
      <vt:lpstr>Split Sole 60 Degree Raker</vt:lpstr>
      <vt:lpstr>Split Sole 60 Degree Raker</vt:lpstr>
      <vt:lpstr>Split Sole 60 Degree Raker</vt:lpstr>
      <vt:lpstr>Split Sole 60 Degree Raker</vt:lpstr>
      <vt:lpstr>Split Sole 60 Degree Raker</vt:lpstr>
      <vt:lpstr>Split Sole 60 Degree Raker</vt:lpstr>
      <vt:lpstr>Split Sole 60 Degree Raker</vt:lpstr>
    </vt:vector>
  </TitlesOfParts>
  <Company>Washington Township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Sole Raker – 45 Degree</dc:title>
  <dc:creator>dzartman</dc:creator>
  <cp:lastModifiedBy>dalan zartman</cp:lastModifiedBy>
  <cp:revision>65</cp:revision>
  <dcterms:created xsi:type="dcterms:W3CDTF">2012-09-07T02:09:39Z</dcterms:created>
  <dcterms:modified xsi:type="dcterms:W3CDTF">2015-03-21T23:20:03Z</dcterms:modified>
</cp:coreProperties>
</file>